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313" r:id="rId3"/>
    <p:sldId id="273" r:id="rId4"/>
    <p:sldId id="306" r:id="rId5"/>
    <p:sldId id="261" r:id="rId6"/>
    <p:sldId id="307" r:id="rId7"/>
    <p:sldId id="274" r:id="rId8"/>
    <p:sldId id="290" r:id="rId9"/>
    <p:sldId id="276" r:id="rId10"/>
    <p:sldId id="291" r:id="rId11"/>
    <p:sldId id="302" r:id="rId12"/>
    <p:sldId id="277" r:id="rId13"/>
    <p:sldId id="296" r:id="rId14"/>
    <p:sldId id="281" r:id="rId15"/>
    <p:sldId id="282" r:id="rId16"/>
    <p:sldId id="297" r:id="rId17"/>
    <p:sldId id="271" r:id="rId18"/>
    <p:sldId id="309" r:id="rId19"/>
    <p:sldId id="310" r:id="rId20"/>
    <p:sldId id="311" r:id="rId21"/>
    <p:sldId id="312" r:id="rId22"/>
    <p:sldId id="29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104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8B3B8B-4D6D-4FE9-88EB-7F5BB3BD954D}" type="datetimeFigureOut">
              <a:rPr lang="en-US" smtClean="0"/>
              <a:pPr/>
              <a:t>8/6/2021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7BE1ED-D843-47CD-BE69-755414056A8A}" type="slidenum">
              <a:rPr lang="en-US" smtClean="0"/>
              <a:pPr/>
              <a:t>‹#›</a:t>
            </a:fld>
            <a:endParaRPr lang="en-US"/>
          </a:p>
        </p:txBody>
      </p:sp>
    </p:spTree>
    <p:extLst>
      <p:ext uri="{BB962C8B-B14F-4D97-AF65-F5344CB8AC3E}">
        <p14:creationId xmlns:p14="http://schemas.microsoft.com/office/powerpoint/2010/main" val="1977946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281B19-2ADD-4C94-954F-EB7FECAE39D8}" type="datetimeFigureOut">
              <a:rPr lang="en-US" smtClean="0"/>
              <a:pPr/>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CDC6E-9A28-4F7B-9929-F122F994F4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81B19-2ADD-4C94-954F-EB7FECAE39D8}" type="datetimeFigureOut">
              <a:rPr lang="en-US" smtClean="0"/>
              <a:pPr/>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CDC6E-9A28-4F7B-9929-F122F994F4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81B19-2ADD-4C94-954F-EB7FECAE39D8}" type="datetimeFigureOut">
              <a:rPr lang="en-US" smtClean="0"/>
              <a:pPr/>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CDC6E-9A28-4F7B-9929-F122F994F42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bg>
      <p:bgPr>
        <a:gradFill>
          <a:gsLst>
            <a:gs pos="0">
              <a:srgbClr val="CCECFF"/>
            </a:gs>
            <a:gs pos="100000">
              <a:srgbClr val="FFFFFF"/>
            </a:gs>
          </a:gsLst>
          <a:lin ang="10800000" scaled="1"/>
        </a:gradFill>
        <a:effectLst/>
      </p:bgPr>
    </p:bg>
    <p:spTree>
      <p:nvGrpSpPr>
        <p:cNvPr id="1" name=""/>
        <p:cNvGrpSpPr/>
        <p:nvPr/>
      </p:nvGrpSpPr>
      <p:grpSpPr>
        <a:xfrm>
          <a:off x="0" y="0"/>
          <a:ext cx="0" cy="0"/>
          <a:chOff x="0" y="0"/>
          <a:chExt cx="0" cy="0"/>
        </a:xfrm>
      </p:grpSpPr>
      <p:grpSp>
        <p:nvGrpSpPr>
          <p:cNvPr id="2" name="Group 256001"/>
          <p:cNvGrpSpPr>
            <a:grpSpLocks/>
          </p:cNvGrpSpPr>
          <p:nvPr/>
        </p:nvGrpSpPr>
        <p:grpSpPr>
          <a:xfrm>
            <a:off x="0" y="1588"/>
            <a:ext cx="9132888" cy="6845300"/>
            <a:chOff x="0" y="1"/>
            <a:chExt cx="5753" cy="4312"/>
          </a:xfrm>
        </p:grpSpPr>
        <p:sp>
          <p:nvSpPr>
            <p:cNvPr id="256003" name="Freeform 256002"/>
            <p:cNvSpPr>
              <a:spLocks/>
            </p:cNvSpPr>
            <p:nvPr/>
          </p:nvSpPr>
          <p:spPr>
            <a:xfrm>
              <a:off x="3394" y="999"/>
              <a:ext cx="2359" cy="3314"/>
            </a:xfrm>
            <a:custGeom>
              <a:avLst/>
              <a:gdLst/>
              <a:ahLst/>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a:gsLst>
                <a:gs pos="0">
                  <a:srgbClr val="66CCFF"/>
                </a:gs>
                <a:gs pos="100000">
                  <a:srgbClr val="66CCFF">
                    <a:shade val="46274"/>
                  </a:srgbClr>
                </a:gs>
              </a:gsLst>
              <a:lin ang="10800000" scaled="1"/>
            </a:gradFill>
            <a:ln>
              <a:noFill/>
            </a:ln>
            <a:effectLst/>
          </p:spPr>
          <p:txBody>
            <a:bodyPr wrap="none" rtlCol="0" anchor="ctr"/>
            <a:lstStyle/>
            <a:p>
              <a:pPr algn="ctr"/>
              <a:endParaRPr lang="zh-CN" altLang="en-US"/>
            </a:p>
          </p:txBody>
        </p:sp>
        <p:sp>
          <p:nvSpPr>
            <p:cNvPr id="256004" name="Freeform 256003"/>
            <p:cNvSpPr>
              <a:spLocks/>
            </p:cNvSpPr>
            <p:nvPr/>
          </p:nvSpPr>
          <p:spPr>
            <a:xfrm>
              <a:off x="0" y="1"/>
              <a:ext cx="5298" cy="4312"/>
            </a:xfrm>
            <a:custGeom>
              <a:avLst/>
              <a:gdLst/>
              <a:ahLst/>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rgbClr val="66CCFF"/>
              </a:solidFill>
            </a:ln>
            <a:effectLst/>
          </p:spPr>
          <p:txBody>
            <a:bodyPr wrap="none" rtlCol="0" anchor="ctr"/>
            <a:lstStyle/>
            <a:p>
              <a:pPr algn="ctr"/>
              <a:endParaRPr lang="zh-CN" altLang="en-US"/>
            </a:p>
          </p:txBody>
        </p:sp>
      </p:grpSp>
      <p:sp>
        <p:nvSpPr>
          <p:cNvPr id="256005" name="Title 256004"/>
          <p:cNvSpPr>
            <a:spLocks noGrp="1"/>
          </p:cNvSpPr>
          <p:nvPr>
            <p:ph type="title" idx="4294967295"/>
          </p:nvPr>
        </p:nvSpPr>
        <p:spPr>
          <a:xfrm>
            <a:off x="685800" y="609600"/>
            <a:ext cx="7772400" cy="1143000"/>
          </a:xfrm>
          <a:prstGeom prst="rect">
            <a:avLst/>
          </a:prstGeom>
          <a:noFill/>
          <a:ln>
            <a:noFill/>
          </a:ln>
          <a:effectLst/>
        </p:spPr>
        <p:txBody>
          <a:bodyPr lIns="92075" tIns="46038" rIns="92075" bIns="46038" anchor="ctr"/>
          <a:lstStyle/>
          <a:p>
            <a:pPr lvl="0"/>
            <a:r>
              <a:rPr lang="en-US" altLang="en-US" dirty="0"/>
              <a:t>Click to edit Master title style</a:t>
            </a:r>
          </a:p>
        </p:txBody>
      </p:sp>
      <p:sp>
        <p:nvSpPr>
          <p:cNvPr id="256006" name="Date Placeholder 256005"/>
          <p:cNvSpPr>
            <a:spLocks noGrp="1"/>
          </p:cNvSpPr>
          <p:nvPr>
            <p:ph type="dt" sz="half" idx="2"/>
          </p:nvPr>
        </p:nvSpPr>
        <p:spPr>
          <a:xfrm>
            <a:off x="685800" y="6248400"/>
            <a:ext cx="1905000" cy="457200"/>
          </a:xfrm>
          <a:prstGeom prst="rect">
            <a:avLst/>
          </a:prstGeom>
          <a:noFill/>
          <a:ln>
            <a:noFill/>
          </a:ln>
          <a:effectLst/>
        </p:spPr>
        <p:txBody>
          <a:bodyPr lIns="92075" tIns="46038" rIns="92075" bIns="46038" anchor="ctr"/>
          <a:lstStyle/>
          <a:p>
            <a:pPr>
              <a:buClr>
                <a:srgbClr val="FFFFFF"/>
              </a:buClr>
              <a:buFont typeface="Times New Roman" charset="0"/>
            </a:pPr>
            <a:fld id="{12FF1C42-D199-3054-1080-587298610EC3}" type="datetime15">
              <a:rPr lang="en-US" altLang="en-US" sz="1400" dirty="0">
                <a:latin typeface="Times New Roman" charset="0"/>
              </a:rPr>
              <a:pPr>
                <a:buClr>
                  <a:srgbClr val="FFFFFF"/>
                </a:buClr>
                <a:buFont typeface="Times New Roman" charset="0"/>
              </a:pPr>
              <a:t>15</a:t>
            </a:fld>
            <a:endParaRPr lang="en-US" altLang="en-US" sz="1400" dirty="0">
              <a:latin typeface="Times New Roman" charset="0"/>
            </a:endParaRPr>
          </a:p>
        </p:txBody>
      </p:sp>
      <p:sp>
        <p:nvSpPr>
          <p:cNvPr id="256007" name="Footer Placeholder 256006"/>
          <p:cNvSpPr>
            <a:spLocks noGrp="1"/>
          </p:cNvSpPr>
          <p:nvPr>
            <p:ph type="ftr" sz="quarter" idx="3"/>
          </p:nvPr>
        </p:nvSpPr>
        <p:spPr>
          <a:xfrm>
            <a:off x="3124200" y="6248400"/>
            <a:ext cx="2895600" cy="457200"/>
          </a:xfrm>
          <a:prstGeom prst="rect">
            <a:avLst/>
          </a:prstGeom>
          <a:noFill/>
          <a:ln>
            <a:noFill/>
          </a:ln>
          <a:effectLst/>
        </p:spPr>
        <p:txBody>
          <a:bodyPr lIns="92075" tIns="46038" rIns="92075" bIns="46038" anchor="ctr"/>
          <a:lstStyle/>
          <a:p>
            <a:pPr algn="ctr">
              <a:buClr>
                <a:srgbClr val="FFFFFF"/>
              </a:buClr>
              <a:buFont typeface="Times New Roman" charset="0"/>
            </a:pPr>
            <a:r>
              <a:rPr lang="en-US" altLang="en-US" sz="1400" dirty="0">
                <a:latin typeface="Times New Roman" charset="0"/>
              </a:rPr>
              <a:t>*</a:t>
            </a:r>
          </a:p>
        </p:txBody>
      </p:sp>
      <p:sp>
        <p:nvSpPr>
          <p:cNvPr id="256008" name="Slide Number Placeholder 256007"/>
          <p:cNvSpPr>
            <a:spLocks noGrp="1"/>
          </p:cNvSpPr>
          <p:nvPr>
            <p:ph type="sldNum" sz="quarter" idx="4"/>
          </p:nvPr>
        </p:nvSpPr>
        <p:spPr>
          <a:xfrm>
            <a:off x="6553200" y="6248400"/>
            <a:ext cx="1905000" cy="457200"/>
          </a:xfrm>
          <a:prstGeom prst="rect">
            <a:avLst/>
          </a:prstGeom>
          <a:noFill/>
          <a:ln>
            <a:noFill/>
          </a:ln>
          <a:effectLst/>
        </p:spPr>
        <p:txBody>
          <a:bodyPr lIns="92075" tIns="46038" rIns="92075" bIns="46038" anchor="ctr"/>
          <a:lstStyle/>
          <a:p>
            <a:pPr algn="r">
              <a:buClr>
                <a:srgbClr val="FFFFFF"/>
              </a:buClr>
              <a:buFont typeface="Times New Roman" charset="0"/>
            </a:pPr>
            <a:fld id="{12FF1C42-D199-3056-1080-587298610EC3}" type="slidenum">
              <a:rPr lang="en-US" altLang="en-US" sz="1400" dirty="0">
                <a:latin typeface="Times New Roman" charset="0"/>
              </a:rPr>
              <a:pPr algn="r">
                <a:buClr>
                  <a:srgbClr val="FFFFFF"/>
                </a:buClr>
                <a:buFont typeface="Times New Roman" charset="0"/>
              </a:pPr>
              <a:t>‹#›</a:t>
            </a:fld>
            <a:endParaRPr lang="en-US" altLang="en-US" sz="1400" dirty="0">
              <a:latin typeface="Times New Roman" charset="0"/>
            </a:endParaRPr>
          </a:p>
        </p:txBody>
      </p:sp>
      <p:sp>
        <p:nvSpPr>
          <p:cNvPr id="256009" name="Text Placeholder 256008"/>
          <p:cNvSpPr>
            <a:spLocks noGrp="1"/>
          </p:cNvSpPr>
          <p:nvPr>
            <p:ph type="body" idx="1"/>
          </p:nvPr>
        </p:nvSpPr>
        <p:spPr>
          <a:xfrm>
            <a:off x="685800" y="1981200"/>
            <a:ext cx="7772400" cy="4114800"/>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281B19-2ADD-4C94-954F-EB7FECAE39D8}" type="datetimeFigureOut">
              <a:rPr lang="en-US" smtClean="0"/>
              <a:pPr/>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CDC6E-9A28-4F7B-9929-F122F994F4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281B19-2ADD-4C94-954F-EB7FECAE39D8}" type="datetimeFigureOut">
              <a:rPr lang="en-US" smtClean="0"/>
              <a:pPr/>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CDC6E-9A28-4F7B-9929-F122F994F4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281B19-2ADD-4C94-954F-EB7FECAE39D8}" type="datetimeFigureOut">
              <a:rPr lang="en-US" smtClean="0"/>
              <a:pPr/>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CDC6E-9A28-4F7B-9929-F122F994F4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281B19-2ADD-4C94-954F-EB7FECAE39D8}" type="datetimeFigureOut">
              <a:rPr lang="en-US" smtClean="0"/>
              <a:pPr/>
              <a:t>8/6/2021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4CDC6E-9A28-4F7B-9929-F122F994F4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281B19-2ADD-4C94-954F-EB7FECAE39D8}" type="datetimeFigureOut">
              <a:rPr lang="en-US" smtClean="0"/>
              <a:pPr/>
              <a:t>8/6/2021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4CDC6E-9A28-4F7B-9929-F122F994F4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81B19-2ADD-4C94-954F-EB7FECAE39D8}" type="datetimeFigureOut">
              <a:rPr lang="en-US" smtClean="0"/>
              <a:pPr/>
              <a:t>8/6/2021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4CDC6E-9A28-4F7B-9929-F122F994F4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281B19-2ADD-4C94-954F-EB7FECAE39D8}" type="datetimeFigureOut">
              <a:rPr lang="en-US" smtClean="0"/>
              <a:pPr/>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CDC6E-9A28-4F7B-9929-F122F994F4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281B19-2ADD-4C94-954F-EB7FECAE39D8}" type="datetimeFigureOut">
              <a:rPr lang="en-US" smtClean="0"/>
              <a:pPr/>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CDC6E-9A28-4F7B-9929-F122F994F4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81B19-2ADD-4C94-954F-EB7FECAE39D8}" type="datetimeFigureOut">
              <a:rPr lang="en-US" smtClean="0"/>
              <a:pPr/>
              <a:t>8/6/2021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CDC6E-9A28-4F7B-9929-F122F994F4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b&#224;i%20thao%20giang%20I%20ti&#7871;t%207.ppt" TargetMode="Externa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vi.wikipedia.org/wiki/Uranium" TargetMode="External"/><Relationship Id="rId13" Type="http://schemas.openxmlformats.org/officeDocument/2006/relationships/hyperlink" Target="https://vi.wikipedia.org/wiki/Kh%C3%AD_%C4%91%E1%BB%91t" TargetMode="External"/><Relationship Id="rId3" Type="http://schemas.openxmlformats.org/officeDocument/2006/relationships/hyperlink" Target="https://vi.wikipedia.org/wiki/D%C3%A2n_s%E1%BB%91_th%E1%BA%BF_gi%E1%BB%9Bi" TargetMode="External"/><Relationship Id="rId7" Type="http://schemas.openxmlformats.org/officeDocument/2006/relationships/hyperlink" Target="https://vi.wikipedia.org/wiki/Kim_c%C6%B0%C6%A1ng" TargetMode="External"/><Relationship Id="rId12" Type="http://schemas.openxmlformats.org/officeDocument/2006/relationships/hyperlink" Target="https://vi.wikipedia.org/wiki/D%E1%BA%A7u_m%E1%BB%8F" TargetMode="External"/><Relationship Id="rId2" Type="http://schemas.openxmlformats.org/officeDocument/2006/relationships/hyperlink" Target="https://vi.wikipedia.org/wiki/Kil%C3%B4m%C3%A9t_vu%C3%B4ng" TargetMode="External"/><Relationship Id="rId1" Type="http://schemas.openxmlformats.org/officeDocument/2006/relationships/slideLayout" Target="../slideLayouts/slideLayout1.xml"/><Relationship Id="rId6" Type="http://schemas.openxmlformats.org/officeDocument/2006/relationships/hyperlink" Target="https://vi.wikipedia.org/wiki/V%C3%A0ng" TargetMode="External"/><Relationship Id="rId11" Type="http://schemas.openxmlformats.org/officeDocument/2006/relationships/hyperlink" Target="https://vi.wikipedia.org/wiki/Ph%E1%BB%91t_ph%C3%A1t" TargetMode="External"/><Relationship Id="rId5" Type="http://schemas.openxmlformats.org/officeDocument/2006/relationships/hyperlink" Target="https://vi.wikipedia.org/wiki/Kho%C3%A1ng_s%E1%BA%A3n" TargetMode="External"/><Relationship Id="rId10" Type="http://schemas.openxmlformats.org/officeDocument/2006/relationships/hyperlink" Target="https://vi.wikipedia.org/wiki/%C4%90%E1%BB%93ng" TargetMode="External"/><Relationship Id="rId4" Type="http://schemas.openxmlformats.org/officeDocument/2006/relationships/image" Target="../media/image6.png"/><Relationship Id="rId9" Type="http://schemas.openxmlformats.org/officeDocument/2006/relationships/hyperlink" Target="https://vi.wikipedia.org/wiki/Cr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images.google.com.vn/imgres?imgurl=http://upload.wikimedia.org/wikipedia/commons/thumb/f/fe/Flag_of_Algeria_(bordered).svg/800px-Flag_of_Algeria_(bordered).svg.png&amp;imgrefurl=http://vi.wikipedia.org/wiki/T%E1%BA%ADp_tin:Flag_of_Algeria_(bordered).svg&amp;usg=__OHYfpON1fKkyZbBwabiOrLAaRdo=&amp;h=542&amp;w=800&amp;sz=16&amp;hl=vi&amp;start=4&amp;um=1&amp;tbnid=c-qeHrhLqiH-nM:&amp;tbnh=97&amp;tbnw=143&amp;prev=/images?q=c%E1%BB%9D++angeria&amp;hl=vi&amp;sa=G&amp;um=1" TargetMode="External"/><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hyperlink" Target="http://resource4business.drivehq.com/geo/eg.html"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AutoShape 3" descr="Kết quả hình ảnh cho hình ảnh châu ph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1" name="AutoShape 5" descr="Kết quả hình ảnh cho hình ảnh châu ph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3" name="AutoShape 7" descr="Hình ảnh có li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345" name="Picture 9" descr="Kết quả hình ảnh cho hình ảnh châu phi"/>
          <p:cNvPicPr>
            <a:picLocks noChangeAspect="1" noChangeArrowheads="1"/>
          </p:cNvPicPr>
          <p:nvPr/>
        </p:nvPicPr>
        <p:blipFill>
          <a:blip r:embed="rId2"/>
          <a:srcRect/>
          <a:stretch>
            <a:fillRect/>
          </a:stretch>
        </p:blipFill>
        <p:spPr bwMode="auto">
          <a:xfrm>
            <a:off x="152400" y="228600"/>
            <a:ext cx="4381500" cy="3438526"/>
          </a:xfrm>
          <a:prstGeom prst="rect">
            <a:avLst/>
          </a:prstGeom>
          <a:noFill/>
        </p:spPr>
      </p:pic>
      <p:sp>
        <p:nvSpPr>
          <p:cNvPr id="14347" name="AutoShape 11" descr="Hình ảnh có li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49" name="AutoShape 13" descr="Hình ảnh có li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351" name="AutoShape 15" descr="Hình ảnh có li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images.jpg"/>
          <p:cNvPicPr>
            <a:picLocks noChangeAspect="1"/>
          </p:cNvPicPr>
          <p:nvPr/>
        </p:nvPicPr>
        <p:blipFill>
          <a:blip r:embed="rId3"/>
          <a:stretch>
            <a:fillRect/>
          </a:stretch>
        </p:blipFill>
        <p:spPr>
          <a:xfrm>
            <a:off x="4648200" y="228600"/>
            <a:ext cx="4191000" cy="3429000"/>
          </a:xfrm>
          <a:prstGeom prst="rect">
            <a:avLst/>
          </a:prstGeom>
        </p:spPr>
      </p:pic>
      <p:pic>
        <p:nvPicPr>
          <p:cNvPr id="11" name="Picture 10" descr="tr_egrq.jpg"/>
          <p:cNvPicPr>
            <a:picLocks noChangeAspect="1"/>
          </p:cNvPicPr>
          <p:nvPr/>
        </p:nvPicPr>
        <p:blipFill>
          <a:blip r:embed="rId4"/>
          <a:stretch>
            <a:fillRect/>
          </a:stretch>
        </p:blipFill>
        <p:spPr>
          <a:xfrm>
            <a:off x="228600" y="3733800"/>
            <a:ext cx="4343399" cy="3124200"/>
          </a:xfrm>
          <a:prstGeom prst="rect">
            <a:avLst/>
          </a:prstGeom>
        </p:spPr>
      </p:pic>
      <p:pic>
        <p:nvPicPr>
          <p:cNvPr id="12" name="Picture 11" descr="images (5).jpg"/>
          <p:cNvPicPr>
            <a:picLocks noChangeAspect="1"/>
          </p:cNvPicPr>
          <p:nvPr/>
        </p:nvPicPr>
        <p:blipFill>
          <a:blip r:embed="rId5"/>
          <a:stretch>
            <a:fillRect/>
          </a:stretch>
        </p:blipFill>
        <p:spPr>
          <a:xfrm>
            <a:off x="4648200" y="3657600"/>
            <a:ext cx="4191000" cy="3124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345"/>
                                        </p:tgtEl>
                                        <p:attrNameLst>
                                          <p:attrName>style.visibility</p:attrName>
                                        </p:attrNameLst>
                                      </p:cBhvr>
                                      <p:to>
                                        <p:strVal val="visible"/>
                                      </p:to>
                                    </p:set>
                                    <p:animEffect transition="in" filter="box(in)">
                                      <p:cBhvr>
                                        <p:cTn id="7" dur="500"/>
                                        <p:tgtEl>
                                          <p:spTgt spid="143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itle 282625"/>
          <p:cNvSpPr>
            <a:spLocks noGrp="1"/>
          </p:cNvSpPr>
          <p:nvPr>
            <p:ph type="title" idx="4294967295"/>
          </p:nvPr>
        </p:nvSpPr>
        <p:spPr>
          <a:xfrm>
            <a:off x="457200" y="152400"/>
            <a:ext cx="8229600" cy="685800"/>
          </a:xfrm>
          <a:ln/>
        </p:spPr>
        <p:txBody>
          <a:bodyPr wrap="square" anchor="ctr">
            <a:normAutofit fontScale="90000"/>
          </a:bodyPr>
          <a:lstStyle/>
          <a:p>
            <a:r>
              <a:rPr lang="en-US" sz="2400" b="1" dirty="0" err="1" smtClean="0">
                <a:latin typeface="Times New Roman" pitchFamily="18" charset="0"/>
                <a:cs typeface="Times New Roman" pitchFamily="18" charset="0"/>
              </a:rPr>
              <a:t>Đây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hình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ảnh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solidFill>
                  <a:schemeClr val="accent2"/>
                </a:solidFill>
                <a:latin typeface="Times New Roman" pitchFamily="18" charset="0"/>
                <a:cs typeface="Times New Roman" pitchFamily="18" charset="0"/>
              </a:rPr>
              <a:t>đói</a:t>
            </a:r>
            <a:r>
              <a:rPr lang="en-US" sz="2400" b="1" dirty="0" smtClean="0">
                <a:solidFill>
                  <a:schemeClr val="accent2"/>
                </a:solidFill>
                <a:latin typeface="Times New Roman" pitchFamily="18" charset="0"/>
                <a:cs typeface="Times New Roman" pitchFamily="18" charset="0"/>
              </a:rPr>
              <a:t> </a:t>
            </a:r>
            <a:r>
              <a:rPr lang="en-US" sz="2400" b="1" dirty="0" err="1" smtClean="0">
                <a:solidFill>
                  <a:schemeClr val="accent2"/>
                </a:solidFill>
                <a:latin typeface="Times New Roman" pitchFamily="18" charset="0"/>
                <a:cs typeface="Times New Roman" pitchFamily="18" charset="0"/>
              </a:rPr>
              <a:t>nghèo</a:t>
            </a:r>
            <a:r>
              <a:rPr lang="en-US" sz="2400" b="1" dirty="0" smtClean="0">
                <a:solidFill>
                  <a:schemeClr val="bg1"/>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bệnh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tật</a:t>
            </a:r>
            <a:r>
              <a:rPr lang="en-US" sz="2400" b="1" dirty="0" smtClean="0">
                <a:solidFill>
                  <a:schemeClr val="bg1"/>
                </a:solidFill>
                <a:latin typeface="Times New Roman" pitchFamily="18" charset="0"/>
                <a:cs typeface="Times New Roman" pitchFamily="18" charset="0"/>
              </a:rPr>
              <a:t>, </a:t>
            </a:r>
            <a:r>
              <a:rPr lang="en-US" sz="2400" b="1" dirty="0" err="1" smtClean="0">
                <a:solidFill>
                  <a:srgbClr val="996600"/>
                </a:solidFill>
                <a:latin typeface="Times New Roman" pitchFamily="18" charset="0"/>
                <a:cs typeface="Times New Roman" pitchFamily="18" charset="0"/>
              </a:rPr>
              <a:t>xung</a:t>
            </a:r>
            <a:r>
              <a:rPr lang="en-US" sz="2400" b="1" dirty="0" smtClean="0">
                <a:solidFill>
                  <a:srgbClr val="996600"/>
                </a:solidFill>
                <a:latin typeface="Times New Roman" pitchFamily="18" charset="0"/>
                <a:cs typeface="Times New Roman" pitchFamily="18" charset="0"/>
              </a:rPr>
              <a:t> </a:t>
            </a:r>
            <a:r>
              <a:rPr lang="en-US" sz="2400" b="1" dirty="0" err="1" smtClean="0">
                <a:solidFill>
                  <a:srgbClr val="996600"/>
                </a:solidFill>
                <a:latin typeface="Times New Roman" pitchFamily="18" charset="0"/>
                <a:cs typeface="Times New Roman" pitchFamily="18" charset="0"/>
              </a:rPr>
              <a:t>đột</a:t>
            </a:r>
            <a:r>
              <a:rPr lang="en-US" sz="2400" b="1" dirty="0" smtClean="0">
                <a:solidFill>
                  <a:srgbClr val="996600"/>
                </a:solidFill>
                <a:latin typeface="Times New Roman" pitchFamily="18" charset="0"/>
                <a:cs typeface="Times New Roman" pitchFamily="18" charset="0"/>
              </a:rPr>
              <a:t> </a:t>
            </a:r>
            <a:r>
              <a:rPr lang="en-US" sz="2400" b="1" dirty="0" err="1" smtClean="0">
                <a:solidFill>
                  <a:srgbClr val="996600"/>
                </a:solidFill>
                <a:latin typeface="Times New Roman" pitchFamily="18" charset="0"/>
                <a:cs typeface="Times New Roman" pitchFamily="18" charset="0"/>
              </a:rPr>
              <a:t>nội</a:t>
            </a:r>
            <a:r>
              <a:rPr lang="en-US" sz="2400" b="1" dirty="0" smtClean="0">
                <a:solidFill>
                  <a:srgbClr val="996600"/>
                </a:solidFill>
                <a:latin typeface="Times New Roman" pitchFamily="18" charset="0"/>
                <a:cs typeface="Times New Roman" pitchFamily="18" charset="0"/>
              </a:rPr>
              <a:t> </a:t>
            </a:r>
            <a:r>
              <a:rPr lang="en-US" sz="2400" b="1" dirty="0" err="1" smtClean="0">
                <a:solidFill>
                  <a:srgbClr val="996600"/>
                </a:solidFill>
                <a:latin typeface="Times New Roman" pitchFamily="18" charset="0"/>
                <a:cs typeface="Times New Roman" pitchFamily="18" charset="0"/>
              </a:rPr>
              <a:t>chiến</a:t>
            </a:r>
            <a:r>
              <a:rPr lang="en-US" sz="2400" b="1" dirty="0" smtClean="0">
                <a:solidFill>
                  <a:schemeClr val="bg1"/>
                </a:solidFill>
                <a:latin typeface="Times New Roman" pitchFamily="18" charset="0"/>
                <a:cs typeface="Times New Roman" pitchFamily="18" charset="0"/>
              </a:rPr>
              <a:t>, </a:t>
            </a:r>
            <a:r>
              <a:rPr lang="en-US" sz="2400" b="1" dirty="0" err="1" smtClean="0">
                <a:solidFill>
                  <a:srgbClr val="3333FF"/>
                </a:solidFill>
                <a:latin typeface="Times New Roman" pitchFamily="18" charset="0"/>
                <a:cs typeface="Times New Roman" pitchFamily="18" charset="0"/>
              </a:rPr>
              <a:t>dân</a:t>
            </a:r>
            <a:r>
              <a:rPr lang="en-US" sz="2400" b="1" dirty="0" smtClean="0">
                <a:solidFill>
                  <a:srgbClr val="3333FF"/>
                </a:solidFill>
                <a:latin typeface="Times New Roman" pitchFamily="18" charset="0"/>
                <a:cs typeface="Times New Roman" pitchFamily="18" charset="0"/>
              </a:rPr>
              <a:t> </a:t>
            </a:r>
            <a:r>
              <a:rPr lang="en-US" sz="2400" b="1" dirty="0" err="1" smtClean="0">
                <a:solidFill>
                  <a:srgbClr val="3333FF"/>
                </a:solidFill>
                <a:latin typeface="Times New Roman" pitchFamily="18" charset="0"/>
                <a:cs typeface="Times New Roman" pitchFamily="18" charset="0"/>
              </a:rPr>
              <a:t>số</a:t>
            </a:r>
            <a:r>
              <a:rPr lang="en-US" sz="2400" b="1" dirty="0" smtClean="0">
                <a:solidFill>
                  <a:srgbClr val="3333FF"/>
                </a:solidFill>
                <a:latin typeface="Times New Roman" pitchFamily="18" charset="0"/>
                <a:cs typeface="Times New Roman" pitchFamily="18" charset="0"/>
              </a:rPr>
              <a:t> </a:t>
            </a:r>
            <a:r>
              <a:rPr lang="en-US" sz="2400" b="1" dirty="0" err="1" smtClean="0">
                <a:solidFill>
                  <a:srgbClr val="3333FF"/>
                </a:solidFill>
                <a:latin typeface="Times New Roman" pitchFamily="18" charset="0"/>
                <a:cs typeface="Times New Roman" pitchFamily="18" charset="0"/>
              </a:rPr>
              <a:t>đông</a:t>
            </a:r>
            <a:r>
              <a:rPr lang="en-US" sz="2400" b="1" dirty="0" smtClean="0">
                <a:solidFill>
                  <a:srgbClr val="3333FF"/>
                </a:solidFill>
                <a:latin typeface="Times New Roman" pitchFamily="18" charset="0"/>
                <a:cs typeface="Times New Roman" pitchFamily="18" charset="0"/>
              </a:rPr>
              <a:t> </a:t>
            </a:r>
            <a:r>
              <a:rPr lang="en-US" sz="2400" b="1" dirty="0" err="1" smtClean="0">
                <a:solidFill>
                  <a:srgbClr val="3333FF"/>
                </a:solidFill>
                <a:latin typeface="Times New Roman" pitchFamily="18" charset="0"/>
                <a:cs typeface="Times New Roman" pitchFamily="18" charset="0"/>
              </a:rPr>
              <a:t>đúc</a:t>
            </a:r>
            <a:r>
              <a:rPr lang="en-US" sz="2400" b="1" dirty="0" smtClean="0">
                <a:solidFill>
                  <a:srgbClr val="3333FF"/>
                </a:solidFill>
                <a:latin typeface="Times New Roman" pitchFamily="18" charset="0"/>
                <a:cs typeface="Times New Roman" pitchFamily="18" charset="0"/>
              </a:rPr>
              <a:t> </a:t>
            </a:r>
            <a:r>
              <a:rPr lang="en-US" sz="2400" b="1" dirty="0" err="1" smtClean="0">
                <a:solidFill>
                  <a:srgbClr val="3333FF"/>
                </a:solidFill>
                <a:latin typeface="Times New Roman" pitchFamily="18" charset="0"/>
                <a:cs typeface="Times New Roman" pitchFamily="18" charset="0"/>
              </a:rPr>
              <a:t>và</a:t>
            </a:r>
            <a:r>
              <a:rPr lang="en-US" sz="2400" b="1" dirty="0" smtClean="0">
                <a:solidFill>
                  <a:srgbClr val="3333FF"/>
                </a:solidFill>
                <a:latin typeface="Times New Roman" pitchFamily="18" charset="0"/>
                <a:cs typeface="Times New Roman" pitchFamily="18" charset="0"/>
              </a:rPr>
              <a:t> </a:t>
            </a:r>
            <a:r>
              <a:rPr lang="en-US" sz="2400" b="1" dirty="0" err="1" smtClean="0">
                <a:solidFill>
                  <a:srgbClr val="3333FF"/>
                </a:solidFill>
                <a:latin typeface="Times New Roman" pitchFamily="18" charset="0"/>
                <a:cs typeface="Times New Roman" pitchFamily="18" charset="0"/>
              </a:rPr>
              <a:t>thất</a:t>
            </a:r>
            <a:r>
              <a:rPr lang="en-US" sz="2400" b="1" dirty="0" smtClean="0">
                <a:solidFill>
                  <a:srgbClr val="3333FF"/>
                </a:solidFill>
                <a:latin typeface="Times New Roman" pitchFamily="18" charset="0"/>
                <a:cs typeface="Times New Roman" pitchFamily="18" charset="0"/>
              </a:rPr>
              <a:t> </a:t>
            </a:r>
            <a:r>
              <a:rPr lang="en-US" sz="2400" b="1" dirty="0" err="1" smtClean="0">
                <a:solidFill>
                  <a:srgbClr val="3333FF"/>
                </a:solidFill>
                <a:latin typeface="Times New Roman" pitchFamily="18" charset="0"/>
                <a:cs typeface="Times New Roman" pitchFamily="18" charset="0"/>
              </a:rPr>
              <a:t>học</a:t>
            </a:r>
            <a:r>
              <a:rPr lang="en-US" sz="2400" b="1" dirty="0" smtClean="0">
                <a:solidFill>
                  <a:srgbClr val="3333FF"/>
                </a:solidFill>
                <a:latin typeface="Times New Roman" pitchFamily="18" charset="0"/>
                <a:cs typeface="Times New Roman" pitchFamily="18" charset="0"/>
              </a:rPr>
              <a:t>.</a:t>
            </a:r>
            <a:endParaRPr lang="en-US" altLang="en-US" sz="2600" dirty="0">
              <a:solidFill>
                <a:srgbClr val="000000"/>
              </a:solidFill>
              <a:latin typeface="Times New Roman" charset="0"/>
              <a:ea typeface="Times New Roman" charset="0"/>
            </a:endParaRPr>
          </a:p>
        </p:txBody>
      </p:sp>
      <p:pic>
        <p:nvPicPr>
          <p:cNvPr id="282627" name="Content Placeholder 282626"/>
          <p:cNvPicPr>
            <a:picLocks noGrp="1" noChangeAspect="1"/>
          </p:cNvPicPr>
          <p:nvPr>
            <p:ph idx="4294967295"/>
          </p:nvPr>
        </p:nvPicPr>
        <p:blipFill>
          <a:blip r:embed="rId2">
            <a:extLst/>
          </a:blip>
          <a:srcRect t="-1771" r="44067"/>
          <a:stretch>
            <a:fillRect/>
          </a:stretch>
        </p:blipFill>
        <p:spPr>
          <a:xfrm>
            <a:off x="152400" y="1143000"/>
            <a:ext cx="4191000" cy="5486400"/>
          </a:xfrm>
          <a:prstGeom prst="rect">
            <a:avLst/>
          </a:prstGeom>
          <a:ln/>
        </p:spPr>
      </p:pic>
      <p:sp>
        <p:nvSpPr>
          <p:cNvPr id="282628" name="Rectangle 282627"/>
          <p:cNvSpPr>
            <a:spLocks/>
          </p:cNvSpPr>
          <p:nvPr/>
        </p:nvSpPr>
        <p:spPr>
          <a:xfrm>
            <a:off x="4800600" y="1371600"/>
            <a:ext cx="4038600" cy="5181600"/>
          </a:xfrm>
          <a:prstGeom prst="rect">
            <a:avLst/>
          </a:prstGeom>
          <a:solidFill>
            <a:srgbClr val="D4EBF1"/>
          </a:solidFill>
          <a:ln w="25400">
            <a:solidFill>
              <a:srgbClr val="A9D7E2"/>
            </a:solidFill>
          </a:ln>
        </p:spPr>
        <p:txBody>
          <a:bodyPr anchor="ctr"/>
          <a:lstStyle/>
          <a:p>
            <a:pPr algn="just">
              <a:buChar char="-"/>
            </a:pPr>
            <a:r>
              <a:rPr lang="en-US" altLang="en-US" sz="2400" dirty="0">
                <a:latin typeface="Gill Sans MT"/>
                <a:ea typeface="Arial" charset="0"/>
              </a:rPr>
              <a:t> Châu Phi tỉ lệ tăng dân số cao nhất thế giới: Ănggôla, Nigêria, Xô-ma-li là 5,1 %</a:t>
            </a:r>
          </a:p>
          <a:p>
            <a:pPr algn="just">
              <a:buChar char="-"/>
            </a:pPr>
            <a:r>
              <a:rPr lang="en-US" altLang="en-US" sz="2400" dirty="0">
                <a:latin typeface="Gill Sans MT"/>
                <a:ea typeface="Arial" charset="0"/>
              </a:rPr>
              <a:t> Tỉ lệ người mù chữ cao nhất thế giới Ghi-nê 70%, Mô-ri-ta-ni 69%, Ma-rốc 64%, Cộng hòa Nam Phi 50%...</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82627"/>
                                        </p:tgtEl>
                                        <p:attrNameLst>
                                          <p:attrName>style.visibility</p:attrName>
                                        </p:attrNameLst>
                                      </p:cBhvr>
                                      <p:to>
                                        <p:strVal val="visible"/>
                                      </p:to>
                                    </p:set>
                                    <p:animEffect transition="in" filter="checkerboard(across)">
                                      <p:cBhvr>
                                        <p:cTn id="7" dur="500"/>
                                        <p:tgtEl>
                                          <p:spTgt spid="28262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2628"/>
                                        </p:tgtEl>
                                        <p:attrNameLst>
                                          <p:attrName>style.visibility</p:attrName>
                                        </p:attrNameLst>
                                      </p:cBhvr>
                                      <p:to>
                                        <p:strVal val="visible"/>
                                      </p:to>
                                    </p:set>
                                    <p:animEffect transition="in" filter="checkerboard(across)">
                                      <p:cBhvr>
                                        <p:cTn id="12" dur="500"/>
                                        <p:tgtEl>
                                          <p:spTgt spid="282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762000"/>
            <a:ext cx="6629400" cy="707886"/>
          </a:xfrm>
          <a:prstGeom prst="rect">
            <a:avLst/>
          </a:prstGeom>
        </p:spPr>
        <p:txBody>
          <a:bodyPr wrap="square">
            <a:spAutoFit/>
          </a:bodyPr>
          <a:lstStyle/>
          <a:p>
            <a:r>
              <a:rPr lang="en-US" sz="4000" b="1" dirty="0">
                <a:solidFill>
                  <a:srgbClr val="0070C0"/>
                </a:solidFill>
                <a:latin typeface="Times New Roman" pitchFamily="18" charset="0"/>
                <a:cs typeface="Times New Roman" pitchFamily="18" charset="0"/>
              </a:rPr>
              <a:t>2. </a:t>
            </a:r>
            <a:r>
              <a:rPr lang="en-US" sz="4000" b="1" dirty="0" err="1">
                <a:solidFill>
                  <a:srgbClr val="0070C0"/>
                </a:solidFill>
                <a:latin typeface="Times New Roman" pitchFamily="18" charset="0"/>
                <a:cs typeface="Times New Roman" pitchFamily="18" charset="0"/>
              </a:rPr>
              <a:t>Cộng</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hoà</a:t>
            </a:r>
            <a:r>
              <a:rPr lang="en-US" sz="4000" b="1" dirty="0">
                <a:solidFill>
                  <a:srgbClr val="0070C0"/>
                </a:solidFill>
                <a:latin typeface="Times New Roman" pitchFamily="18" charset="0"/>
                <a:cs typeface="Times New Roman" pitchFamily="18" charset="0"/>
              </a:rPr>
              <a:t> Nam Phi</a:t>
            </a:r>
            <a:endParaRPr lang="en-US" sz="4000" dirty="0">
              <a:solidFill>
                <a:srgbClr val="0070C0"/>
              </a:solidFill>
              <a:latin typeface="Times New Roman" pitchFamily="18" charset="0"/>
              <a:cs typeface="Times New Roman" pitchFamily="18" charset="0"/>
            </a:endParaRPr>
          </a:p>
        </p:txBody>
      </p:sp>
      <p:sp>
        <p:nvSpPr>
          <p:cNvPr id="6" name="Rectangle 5"/>
          <p:cNvSpPr/>
          <p:nvPr/>
        </p:nvSpPr>
        <p:spPr>
          <a:xfrm>
            <a:off x="1066800" y="2057400"/>
            <a:ext cx="5486400" cy="646331"/>
          </a:xfrm>
          <a:prstGeom prst="rect">
            <a:avLst/>
          </a:prstGeom>
          <a:solidFill>
            <a:srgbClr val="FFFF00"/>
          </a:solidFill>
        </p:spPr>
        <p:txBody>
          <a:bodyPr wrap="square">
            <a:spAutoFit/>
          </a:bodyPr>
          <a:lstStyle/>
          <a:p>
            <a:r>
              <a:rPr lang="en-US" sz="3600" b="1" dirty="0">
                <a:latin typeface="Times New Roman" pitchFamily="18" charset="0"/>
                <a:cs typeface="Times New Roman" pitchFamily="18" charset="0"/>
              </a:rPr>
              <a:t>HS </a:t>
            </a:r>
            <a:r>
              <a:rPr lang="en-US" sz="3600" b="1" dirty="0" err="1">
                <a:latin typeface="Times New Roman" pitchFamily="18" charset="0"/>
                <a:cs typeface="Times New Roman" pitchFamily="18" charset="0"/>
              </a:rPr>
              <a:t>đọc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mục</a:t>
            </a:r>
            <a:r>
              <a:rPr lang="en-US" sz="3600" b="1" dirty="0">
                <a:latin typeface="Times New Roman" pitchFamily="18" charset="0"/>
                <a:cs typeface="Times New Roman" pitchFamily="18" charset="0"/>
              </a:rPr>
              <a:t> 2 SGK.</a:t>
            </a:r>
          </a:p>
        </p:txBody>
      </p:sp>
      <p:sp>
        <p:nvSpPr>
          <p:cNvPr id="7" name="Rectangle 6"/>
          <p:cNvSpPr/>
          <p:nvPr/>
        </p:nvSpPr>
        <p:spPr>
          <a:xfrm>
            <a:off x="832338" y="3072348"/>
            <a:ext cx="8153400" cy="3785652"/>
          </a:xfrm>
          <a:prstGeom prst="rect">
            <a:avLst/>
          </a:prstGeom>
          <a:solidFill>
            <a:srgbClr val="FFFF00"/>
          </a:solidFill>
        </p:spPr>
        <p:txBody>
          <a:bodyPr wrap="square">
            <a:spAutoFit/>
          </a:bodyPr>
          <a:lstStyle/>
          <a:p>
            <a:r>
              <a:rPr lang="en-US" sz="4000" b="1" dirty="0" err="1">
                <a:latin typeface="Times New Roman" pitchFamily="18" charset="0"/>
                <a:cs typeface="Times New Roman" pitchFamily="18" charset="0"/>
              </a:rPr>
              <a:t>T</a:t>
            </a:r>
            <a:r>
              <a:rPr lang="en-US" sz="4000" b="1" dirty="0" err="1" smtClean="0">
                <a:latin typeface="Times New Roman" pitchFamily="18" charset="0"/>
                <a:cs typeface="Times New Roman" pitchFamily="18" charset="0"/>
              </a:rPr>
              <a:t>hảo</a:t>
            </a:r>
            <a:r>
              <a:rPr lang="en-US" sz="4000" b="1" dirty="0" smtClean="0">
                <a:latin typeface="Times New Roman" pitchFamily="18" charset="0"/>
                <a:cs typeface="Times New Roman" pitchFamily="18" charset="0"/>
              </a:rPr>
              <a:t> </a:t>
            </a:r>
            <a:r>
              <a:rPr lang="en-US" sz="4000" b="1" dirty="0" err="1">
                <a:latin typeface="Times New Roman" pitchFamily="18" charset="0"/>
                <a:cs typeface="Times New Roman" pitchFamily="18" charset="0"/>
              </a:rPr>
              <a:t>luận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Kết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quả</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cuộc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đấu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tranh</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nhân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dân</a:t>
            </a:r>
            <a:r>
              <a:rPr lang="en-US" sz="4000" b="1" dirty="0">
                <a:latin typeface="Times New Roman" pitchFamily="18" charset="0"/>
                <a:cs typeface="Times New Roman" pitchFamily="18" charset="0"/>
              </a:rPr>
              <a:t> Nam Phi </a:t>
            </a:r>
            <a:r>
              <a:rPr lang="en-US" sz="4000" b="1" dirty="0" err="1">
                <a:latin typeface="Times New Roman" pitchFamily="18" charset="0"/>
                <a:cs typeface="Times New Roman" pitchFamily="18" charset="0"/>
              </a:rPr>
              <a:t>chống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chế</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độ</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phân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biệt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chủng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tộc</a:t>
            </a:r>
            <a:r>
              <a:rPr lang="en-US" sz="4000" b="1" dirty="0">
                <a:latin typeface="Times New Roman" pitchFamily="18" charset="0"/>
                <a:cs typeface="Times New Roman" pitchFamily="18" charset="0"/>
              </a:rPr>
              <a:t> (A-</a:t>
            </a:r>
            <a:r>
              <a:rPr lang="en-US" sz="4000" b="1" dirty="0" err="1">
                <a:latin typeface="Times New Roman" pitchFamily="18" charset="0"/>
                <a:cs typeface="Times New Roman" pitchFamily="18" charset="0"/>
              </a:rPr>
              <a:t>pac</a:t>
            </a:r>
            <a:r>
              <a:rPr lang="en-US" sz="4000" b="1" dirty="0">
                <a:latin typeface="Times New Roman" pitchFamily="18" charset="0"/>
                <a:cs typeface="Times New Roman" pitchFamily="18" charset="0"/>
              </a:rPr>
              <a:t>-</a:t>
            </a:r>
            <a:r>
              <a:rPr lang="en-US" sz="4000" b="1" dirty="0" err="1">
                <a:latin typeface="Times New Roman" pitchFamily="18" charset="0"/>
                <a:cs typeface="Times New Roman" pitchFamily="18" charset="0"/>
              </a:rPr>
              <a:t>thai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Quan</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sát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hình</a:t>
            </a:r>
            <a:r>
              <a:rPr lang="en-US" sz="4000" b="1" dirty="0">
                <a:latin typeface="Times New Roman" pitchFamily="18" charset="0"/>
                <a:cs typeface="Times New Roman" pitchFamily="18" charset="0"/>
              </a:rPr>
              <a:t> 13. </a:t>
            </a:r>
            <a:r>
              <a:rPr lang="en-US" sz="4000" b="1" dirty="0" err="1">
                <a:latin typeface="Times New Roman" pitchFamily="18" charset="0"/>
                <a:cs typeface="Times New Roman" pitchFamily="18" charset="0"/>
              </a:rPr>
              <a:t>Nen</a:t>
            </a:r>
            <a:r>
              <a:rPr lang="en-US" sz="4000" b="1" dirty="0">
                <a:latin typeface="Times New Roman" pitchFamily="18" charset="0"/>
                <a:cs typeface="Times New Roman" pitchFamily="18" charset="0"/>
              </a:rPr>
              <a:t>-x</a:t>
            </a:r>
            <a:r>
              <a:rPr lang="vi-VN" sz="4000" b="1" dirty="0">
                <a:latin typeface="Times New Roman" pitchFamily="18" charset="0"/>
                <a:cs typeface="Times New Roman" pitchFamily="18" charset="0"/>
              </a:rPr>
              <a:t>ơn Man-đê-la và tìm hiểu thêm về cuộc đời và hoạt động của ông.</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56856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93" name="Picture 5" descr="SU9-B6-H12"/>
          <p:cNvPicPr>
            <a:picLocks noChangeAspect="1" noChangeArrowheads="1"/>
          </p:cNvPicPr>
          <p:nvPr/>
        </p:nvPicPr>
        <p:blipFill>
          <a:blip r:embed="rId2"/>
          <a:srcRect/>
          <a:stretch>
            <a:fillRect/>
          </a:stretch>
        </p:blipFill>
        <p:spPr bwMode="auto">
          <a:xfrm>
            <a:off x="685800" y="228600"/>
            <a:ext cx="7772400" cy="6477000"/>
          </a:xfrm>
          <a:prstGeom prst="rect">
            <a:avLst/>
          </a:prstGeom>
          <a:noFill/>
        </p:spPr>
      </p:pic>
      <p:sp>
        <p:nvSpPr>
          <p:cNvPr id="345138" name="Freeform 50"/>
          <p:cNvSpPr>
            <a:spLocks/>
          </p:cNvSpPr>
          <p:nvPr/>
        </p:nvSpPr>
        <p:spPr bwMode="auto">
          <a:xfrm>
            <a:off x="4495800" y="5181600"/>
            <a:ext cx="1416050" cy="914400"/>
          </a:xfrm>
          <a:custGeom>
            <a:avLst/>
            <a:gdLst/>
            <a:ahLst/>
            <a:cxnLst>
              <a:cxn ang="0">
                <a:pos x="693" y="96"/>
              </a:cxn>
              <a:cxn ang="0">
                <a:pos x="613" y="88"/>
              </a:cxn>
              <a:cxn ang="0">
                <a:pos x="605" y="40"/>
              </a:cxn>
              <a:cxn ang="0">
                <a:pos x="581" y="24"/>
              </a:cxn>
              <a:cxn ang="0">
                <a:pos x="517" y="112"/>
              </a:cxn>
              <a:cxn ang="0">
                <a:pos x="461" y="144"/>
              </a:cxn>
              <a:cxn ang="0">
                <a:pos x="373" y="184"/>
              </a:cxn>
              <a:cxn ang="0">
                <a:pos x="165" y="232"/>
              </a:cxn>
              <a:cxn ang="0">
                <a:pos x="117" y="256"/>
              </a:cxn>
              <a:cxn ang="0">
                <a:pos x="101" y="328"/>
              </a:cxn>
              <a:cxn ang="0">
                <a:pos x="53" y="344"/>
              </a:cxn>
              <a:cxn ang="0">
                <a:pos x="53" y="456"/>
              </a:cxn>
              <a:cxn ang="0">
                <a:pos x="77" y="536"/>
              </a:cxn>
              <a:cxn ang="0">
                <a:pos x="109" y="624"/>
              </a:cxn>
              <a:cxn ang="0">
                <a:pos x="181" y="656"/>
              </a:cxn>
              <a:cxn ang="0">
                <a:pos x="317" y="616"/>
              </a:cxn>
              <a:cxn ang="0">
                <a:pos x="485" y="600"/>
              </a:cxn>
              <a:cxn ang="0">
                <a:pos x="557" y="536"/>
              </a:cxn>
              <a:cxn ang="0">
                <a:pos x="573" y="504"/>
              </a:cxn>
              <a:cxn ang="0">
                <a:pos x="645" y="456"/>
              </a:cxn>
              <a:cxn ang="0">
                <a:pos x="717" y="400"/>
              </a:cxn>
              <a:cxn ang="0">
                <a:pos x="741" y="384"/>
              </a:cxn>
              <a:cxn ang="0">
                <a:pos x="685" y="400"/>
              </a:cxn>
              <a:cxn ang="0">
                <a:pos x="645" y="392"/>
              </a:cxn>
              <a:cxn ang="0">
                <a:pos x="661" y="368"/>
              </a:cxn>
              <a:cxn ang="0">
                <a:pos x="701" y="248"/>
              </a:cxn>
              <a:cxn ang="0">
                <a:pos x="677" y="112"/>
              </a:cxn>
              <a:cxn ang="0">
                <a:pos x="597" y="104"/>
              </a:cxn>
              <a:cxn ang="0">
                <a:pos x="589" y="24"/>
              </a:cxn>
              <a:cxn ang="0">
                <a:pos x="541" y="0"/>
              </a:cxn>
            </a:cxnLst>
            <a:rect l="0" t="0" r="r" b="b"/>
            <a:pathLst>
              <a:path w="748" h="664">
                <a:moveTo>
                  <a:pt x="693" y="96"/>
                </a:moveTo>
                <a:cubicBezTo>
                  <a:pt x="666" y="93"/>
                  <a:pt x="636" y="102"/>
                  <a:pt x="613" y="88"/>
                </a:cubicBezTo>
                <a:cubicBezTo>
                  <a:pt x="599" y="79"/>
                  <a:pt x="612" y="55"/>
                  <a:pt x="605" y="40"/>
                </a:cubicBezTo>
                <a:cubicBezTo>
                  <a:pt x="601" y="31"/>
                  <a:pt x="589" y="29"/>
                  <a:pt x="581" y="24"/>
                </a:cubicBezTo>
                <a:cubicBezTo>
                  <a:pt x="537" y="39"/>
                  <a:pt x="551" y="78"/>
                  <a:pt x="517" y="112"/>
                </a:cubicBezTo>
                <a:cubicBezTo>
                  <a:pt x="503" y="126"/>
                  <a:pt x="477" y="135"/>
                  <a:pt x="461" y="144"/>
                </a:cubicBezTo>
                <a:cubicBezTo>
                  <a:pt x="392" y="186"/>
                  <a:pt x="439" y="171"/>
                  <a:pt x="373" y="184"/>
                </a:cubicBezTo>
                <a:cubicBezTo>
                  <a:pt x="311" y="225"/>
                  <a:pt x="237" y="226"/>
                  <a:pt x="165" y="232"/>
                </a:cubicBezTo>
                <a:cubicBezTo>
                  <a:pt x="154" y="236"/>
                  <a:pt x="123" y="244"/>
                  <a:pt x="117" y="256"/>
                </a:cubicBezTo>
                <a:cubicBezTo>
                  <a:pt x="106" y="278"/>
                  <a:pt x="121" y="314"/>
                  <a:pt x="101" y="328"/>
                </a:cubicBezTo>
                <a:cubicBezTo>
                  <a:pt x="87" y="338"/>
                  <a:pt x="53" y="344"/>
                  <a:pt x="53" y="344"/>
                </a:cubicBezTo>
                <a:cubicBezTo>
                  <a:pt x="0" y="397"/>
                  <a:pt x="25" y="401"/>
                  <a:pt x="53" y="456"/>
                </a:cubicBezTo>
                <a:cubicBezTo>
                  <a:pt x="65" y="480"/>
                  <a:pt x="68" y="510"/>
                  <a:pt x="77" y="536"/>
                </a:cubicBezTo>
                <a:cubicBezTo>
                  <a:pt x="85" y="597"/>
                  <a:pt x="71" y="592"/>
                  <a:pt x="109" y="624"/>
                </a:cubicBezTo>
                <a:cubicBezTo>
                  <a:pt x="129" y="641"/>
                  <a:pt x="181" y="656"/>
                  <a:pt x="181" y="656"/>
                </a:cubicBezTo>
                <a:cubicBezTo>
                  <a:pt x="288" y="646"/>
                  <a:pt x="244" y="664"/>
                  <a:pt x="317" y="616"/>
                </a:cubicBezTo>
                <a:cubicBezTo>
                  <a:pt x="364" y="585"/>
                  <a:pt x="429" y="605"/>
                  <a:pt x="485" y="600"/>
                </a:cubicBezTo>
                <a:cubicBezTo>
                  <a:pt x="528" y="571"/>
                  <a:pt x="502" y="591"/>
                  <a:pt x="557" y="536"/>
                </a:cubicBezTo>
                <a:cubicBezTo>
                  <a:pt x="565" y="528"/>
                  <a:pt x="566" y="514"/>
                  <a:pt x="573" y="504"/>
                </a:cubicBezTo>
                <a:cubicBezTo>
                  <a:pt x="591" y="479"/>
                  <a:pt x="617" y="465"/>
                  <a:pt x="645" y="456"/>
                </a:cubicBezTo>
                <a:cubicBezTo>
                  <a:pt x="669" y="432"/>
                  <a:pt x="691" y="421"/>
                  <a:pt x="717" y="400"/>
                </a:cubicBezTo>
                <a:cubicBezTo>
                  <a:pt x="724" y="394"/>
                  <a:pt x="748" y="391"/>
                  <a:pt x="741" y="384"/>
                </a:cubicBezTo>
                <a:cubicBezTo>
                  <a:pt x="738" y="381"/>
                  <a:pt x="691" y="398"/>
                  <a:pt x="685" y="400"/>
                </a:cubicBezTo>
                <a:cubicBezTo>
                  <a:pt x="672" y="397"/>
                  <a:pt x="653" y="403"/>
                  <a:pt x="645" y="392"/>
                </a:cubicBezTo>
                <a:cubicBezTo>
                  <a:pt x="639" y="384"/>
                  <a:pt x="657" y="377"/>
                  <a:pt x="661" y="368"/>
                </a:cubicBezTo>
                <a:cubicBezTo>
                  <a:pt x="679" y="332"/>
                  <a:pt x="688" y="286"/>
                  <a:pt x="701" y="248"/>
                </a:cubicBezTo>
                <a:cubicBezTo>
                  <a:pt x="692" y="203"/>
                  <a:pt x="708" y="146"/>
                  <a:pt x="677" y="112"/>
                </a:cubicBezTo>
                <a:cubicBezTo>
                  <a:pt x="659" y="92"/>
                  <a:pt x="624" y="107"/>
                  <a:pt x="597" y="104"/>
                </a:cubicBezTo>
                <a:cubicBezTo>
                  <a:pt x="583" y="62"/>
                  <a:pt x="589" y="88"/>
                  <a:pt x="589" y="24"/>
                </a:cubicBezTo>
                <a:lnTo>
                  <a:pt x="541" y="0"/>
                </a:lnTo>
              </a:path>
            </a:pathLst>
          </a:custGeom>
          <a:noFill/>
          <a:ln w="38100" cmpd="sng">
            <a:solidFill>
              <a:srgbClr val="FF00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45138"/>
                                        </p:tgtEl>
                                        <p:attrNameLst>
                                          <p:attrName>style.visibility</p:attrName>
                                        </p:attrNameLst>
                                      </p:cBhvr>
                                      <p:to>
                                        <p:strVal val="visible"/>
                                      </p:to>
                                    </p:set>
                                    <p:animEffect transition="in" filter="plus(in)">
                                      <p:cBhvr>
                                        <p:cTn id="7" dur="2000"/>
                                        <p:tgtEl>
                                          <p:spTgt spid="345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31073"/>
          <p:cNvSpPr>
            <a:spLocks noGrp="1"/>
          </p:cNvSpPr>
          <p:nvPr>
            <p:ph type="title" idx="4294967295"/>
          </p:nvPr>
        </p:nvSpPr>
        <p:spPr>
          <a:xfrm>
            <a:off x="76200" y="306388"/>
            <a:ext cx="9067800" cy="608012"/>
          </a:xfrm>
          <a:ln/>
        </p:spPr>
        <p:txBody>
          <a:bodyPr>
            <a:normAutofit fontScale="90000"/>
          </a:bodyPr>
          <a:lstStyle/>
          <a:p>
            <a:r>
              <a:rPr lang="vi-VN" sz="3600" b="1" dirty="0"/>
              <a:t>Vài nét về chế độ phân biệt chủng tộc ở Nam Phi</a:t>
            </a:r>
            <a:r>
              <a:rPr lang="vi-VN" sz="3600" dirty="0"/>
              <a:t>:</a:t>
            </a:r>
            <a:r>
              <a:rPr dirty="0"/>
              <a:t/>
            </a:r>
            <a:br>
              <a:rPr dirty="0"/>
            </a:br>
            <a:endParaRPr dirty="0"/>
          </a:p>
        </p:txBody>
      </p:sp>
      <p:sp>
        <p:nvSpPr>
          <p:cNvPr id="131075" name="Text Placeholder 131074"/>
          <p:cNvSpPr>
            <a:spLocks noGrp="1"/>
          </p:cNvSpPr>
          <p:nvPr>
            <p:ph type="body" idx="1"/>
          </p:nvPr>
        </p:nvSpPr>
        <p:spPr>
          <a:xfrm>
            <a:off x="381000" y="609600"/>
            <a:ext cx="8458200" cy="6019800"/>
          </a:xfrm>
          <a:ln/>
        </p:spPr>
        <p:txBody>
          <a:bodyPr>
            <a:normAutofit fontScale="92500" lnSpcReduction="10000"/>
          </a:bodyPr>
          <a:lstStyle/>
          <a:p>
            <a:pPr marL="0" indent="0" algn="just">
              <a:buNone/>
            </a:pPr>
            <a:r>
              <a:rPr lang="vi-VN" sz="3600" dirty="0">
                <a:latin typeface="Times New Roman" pitchFamily="18" charset="0"/>
                <a:cs typeface="Times New Roman" pitchFamily="18" charset="0"/>
              </a:rPr>
              <a:t>- Chủ nghĩa An-pac-thai là chủ nghĩa phân biệt chủng tộc cực đoan và tàn bạo.</a:t>
            </a:r>
          </a:p>
          <a:p>
            <a:pPr marL="0" indent="0" algn="just">
              <a:buNone/>
            </a:pPr>
            <a:r>
              <a:rPr lang="vi-VN" sz="3600" dirty="0">
                <a:latin typeface="Times New Roman" pitchFamily="18" charset="0"/>
                <a:cs typeface="Times New Roman" pitchFamily="18" charset="0"/>
              </a:rPr>
              <a:t>- Hiến pháp Nam Phi nêu rõ: “Học thuyết A-pac-thai là hợp ý chúa. Muốn bảo vệ nền văn minh phương Tây phải duy trì thế ưu việt của người da trắng”. Theo đó, những người da đen và da màu phải sống trong những khu riêng biệt, chữa bệnh ở những bệnh viện riêng, đi học ở trường học riêng và đặc biệt là họ bị xét xử theo luật pháp riêng. Trong lao động, người da đen và da màu phải làm việc nặng nhọc nhưng lương chỉ bằng 1/ 10 người da trắng…</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3300393429"/>
      </p:ext>
    </p:extLst>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9" name="Picture 3" descr="250px-SafrikaIMG_8414">
            <a:hlinkClick r:id="rId2" action="ppaction://hlinkpres?slideindex=33&amp;slidetitle=Slide 33"/>
          </p:cNvPr>
          <p:cNvPicPr>
            <a:picLocks noChangeAspect="1" noChangeArrowheads="1"/>
          </p:cNvPicPr>
          <p:nvPr/>
        </p:nvPicPr>
        <p:blipFill>
          <a:blip r:embed="rId3"/>
          <a:srcRect/>
          <a:stretch>
            <a:fillRect/>
          </a:stretch>
        </p:blipFill>
        <p:spPr bwMode="auto">
          <a:xfrm>
            <a:off x="5334000" y="76200"/>
            <a:ext cx="3657600" cy="2743200"/>
          </a:xfrm>
          <a:prstGeom prst="rect">
            <a:avLst/>
          </a:prstGeom>
          <a:noFill/>
          <a:ln w="9525">
            <a:noFill/>
            <a:miter lim="800000"/>
            <a:headEnd/>
            <a:tailEnd/>
          </a:ln>
        </p:spPr>
      </p:pic>
      <p:pic>
        <p:nvPicPr>
          <p:cNvPr id="91140" name="Picture 4" descr="nelsonm"/>
          <p:cNvPicPr>
            <a:picLocks noChangeAspect="1" noChangeArrowheads="1"/>
          </p:cNvPicPr>
          <p:nvPr/>
        </p:nvPicPr>
        <p:blipFill>
          <a:blip r:embed="rId4"/>
          <a:srcRect/>
          <a:stretch>
            <a:fillRect/>
          </a:stretch>
        </p:blipFill>
        <p:spPr bwMode="auto">
          <a:xfrm>
            <a:off x="561174" y="76200"/>
            <a:ext cx="3962400" cy="2743200"/>
          </a:xfrm>
          <a:prstGeom prst="rect">
            <a:avLst/>
          </a:prstGeom>
          <a:noFill/>
          <a:ln w="9525">
            <a:noFill/>
            <a:miter lim="800000"/>
            <a:headEnd/>
            <a:tailEnd/>
          </a:ln>
        </p:spPr>
      </p:pic>
      <p:sp>
        <p:nvSpPr>
          <p:cNvPr id="91141" name="Text Box 5"/>
          <p:cNvSpPr txBox="1">
            <a:spLocks noChangeArrowheads="1"/>
          </p:cNvSpPr>
          <p:nvPr/>
        </p:nvSpPr>
        <p:spPr bwMode="auto">
          <a:xfrm>
            <a:off x="5410200" y="2895600"/>
            <a:ext cx="3763710" cy="646331"/>
          </a:xfrm>
          <a:prstGeom prst="rect">
            <a:avLst/>
          </a:prstGeom>
          <a:noFill/>
          <a:ln w="9525">
            <a:noFill/>
            <a:miter lim="800000"/>
            <a:headEnd/>
            <a:tailEnd/>
          </a:ln>
        </p:spPr>
        <p:txBody>
          <a:bodyPr wrap="square">
            <a:spAutoFit/>
          </a:bodyPr>
          <a:lstStyle/>
          <a:p>
            <a:r>
              <a:rPr lang="en-US" sz="3600" b="1" dirty="0">
                <a:latin typeface="Franklin Gothic Book" pitchFamily="34" charset="0"/>
              </a:rPr>
              <a:t>  </a:t>
            </a:r>
            <a:r>
              <a:rPr lang="en-US" sz="3600" b="1" dirty="0" err="1" smtClean="0">
                <a:latin typeface="Times New Roman" pitchFamily="18" charset="0"/>
                <a:cs typeface="Times New Roman" pitchFamily="18" charset="0"/>
              </a:rPr>
              <a:t>Nhà</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tù</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Robben</a:t>
            </a:r>
            <a:endParaRPr lang="en-US" sz="3600" b="1" dirty="0">
              <a:latin typeface="Times New Roman" pitchFamily="18" charset="0"/>
              <a:cs typeface="Times New Roman" pitchFamily="18" charset="0"/>
            </a:endParaRPr>
          </a:p>
        </p:txBody>
      </p:sp>
      <p:sp>
        <p:nvSpPr>
          <p:cNvPr id="9" name="Rectangle 8"/>
          <p:cNvSpPr/>
          <p:nvPr/>
        </p:nvSpPr>
        <p:spPr>
          <a:xfrm>
            <a:off x="76200" y="2895600"/>
            <a:ext cx="5257800" cy="584775"/>
          </a:xfrm>
          <a:prstGeom prst="rect">
            <a:avLst/>
          </a:prstGeom>
        </p:spPr>
        <p:txBody>
          <a:bodyPr wrap="square">
            <a:spAutoFit/>
          </a:bodyPr>
          <a:lstStyle/>
          <a:p>
            <a:r>
              <a:rPr lang="it-IT" sz="3200" b="1" dirty="0"/>
              <a:t>Nen-xơn Rô-li-la-la </a:t>
            </a:r>
            <a:r>
              <a:rPr lang="it-IT" sz="3200" b="1" dirty="0" smtClean="0"/>
              <a:t>Man-đê-la</a:t>
            </a:r>
            <a:endParaRPr lang="en-US" sz="3200" b="1" dirty="0"/>
          </a:p>
        </p:txBody>
      </p:sp>
      <p:sp>
        <p:nvSpPr>
          <p:cNvPr id="2" name="Rectangle 1"/>
          <p:cNvSpPr/>
          <p:nvPr/>
        </p:nvSpPr>
        <p:spPr>
          <a:xfrm>
            <a:off x="180174" y="3352800"/>
            <a:ext cx="8686800" cy="3416320"/>
          </a:xfrm>
          <a:prstGeom prst="rect">
            <a:avLst/>
          </a:prstGeom>
        </p:spPr>
        <p:txBody>
          <a:bodyPr wrap="square">
            <a:spAutoFit/>
          </a:bodyPr>
          <a:lstStyle/>
          <a:p>
            <a:pPr lvl="0" algn="just" fontAlgn="base">
              <a:spcBef>
                <a:spcPct val="20000"/>
              </a:spcBef>
              <a:spcAft>
                <a:spcPct val="0"/>
              </a:spcAft>
              <a:buClr>
                <a:srgbClr val="66CCFF"/>
              </a:buClr>
              <a:buSzPct val="80000"/>
            </a:pPr>
            <a:r>
              <a:rPr lang="en-US" altLang="en-US" sz="2400" kern="0" dirty="0" err="1">
                <a:solidFill>
                  <a:srgbClr val="000000"/>
                </a:solidFill>
                <a:latin typeface="Times New Roman" charset="0"/>
                <a:ea typeface="Times New Roman" charset="0"/>
              </a:rPr>
              <a:t>Sinh</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năm</a:t>
            </a:r>
            <a:r>
              <a:rPr lang="en-US" altLang="en-US" sz="2400" kern="0" dirty="0">
                <a:solidFill>
                  <a:srgbClr val="000000"/>
                </a:solidFill>
                <a:latin typeface="Times New Roman" charset="0"/>
                <a:ea typeface="Times New Roman" charset="0"/>
              </a:rPr>
              <a:t> 1918</a:t>
            </a:r>
          </a:p>
          <a:p>
            <a:pPr lvl="0" algn="just" fontAlgn="base">
              <a:spcBef>
                <a:spcPct val="20000"/>
              </a:spcBef>
              <a:spcAft>
                <a:spcPct val="0"/>
              </a:spcAft>
              <a:buClr>
                <a:srgbClr val="66CCFF"/>
              </a:buClr>
              <a:buSzPct val="80000"/>
            </a:pPr>
            <a:r>
              <a:rPr lang="en-US" altLang="en-US" sz="2400" kern="0" dirty="0">
                <a:solidFill>
                  <a:srgbClr val="000000"/>
                </a:solidFill>
                <a:latin typeface="Times New Roman" charset="0"/>
                <a:ea typeface="Times New Roman" charset="0"/>
              </a:rPr>
              <a:t>1944 </a:t>
            </a:r>
            <a:r>
              <a:rPr lang="en-US" altLang="en-US" sz="2400" kern="0" dirty="0" err="1">
                <a:solidFill>
                  <a:srgbClr val="000000"/>
                </a:solidFill>
                <a:latin typeface="Times New Roman" charset="0"/>
                <a:ea typeface="Times New Roman" charset="0"/>
              </a:rPr>
              <a:t>gia</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nhập</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Đại</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hội</a:t>
            </a:r>
            <a:r>
              <a:rPr lang="en-US" altLang="en-US" sz="2400" kern="0" dirty="0">
                <a:solidFill>
                  <a:srgbClr val="000000"/>
                </a:solidFill>
                <a:latin typeface="Times New Roman" charset="0"/>
                <a:ea typeface="Times New Roman" charset="0"/>
              </a:rPr>
              <a:t> </a:t>
            </a:r>
            <a:r>
              <a:rPr lang="en-US" altLang="en-US" sz="2400" kern="0" dirty="0" err="1" smtClean="0">
                <a:solidFill>
                  <a:srgbClr val="000000"/>
                </a:solidFill>
                <a:latin typeface="Times New Roman" charset="0"/>
                <a:ea typeface="Times New Roman" charset="0"/>
              </a:rPr>
              <a:t>Dân</a:t>
            </a:r>
            <a:r>
              <a:rPr lang="en-US" altLang="en-US" sz="2400" kern="0" dirty="0" smtClean="0">
                <a:solidFill>
                  <a:srgbClr val="000000"/>
                </a:solidFill>
                <a:latin typeface="Times New Roman" charset="0"/>
                <a:ea typeface="Times New Roman" charset="0"/>
              </a:rPr>
              <a:t> </a:t>
            </a:r>
            <a:r>
              <a:rPr lang="en-US" altLang="en-US" sz="2400" kern="0" dirty="0" err="1" smtClean="0">
                <a:solidFill>
                  <a:srgbClr val="000000"/>
                </a:solidFill>
                <a:latin typeface="Times New Roman" charset="0"/>
                <a:ea typeface="Times New Roman" charset="0"/>
              </a:rPr>
              <a:t>tộc</a:t>
            </a:r>
            <a:r>
              <a:rPr lang="en-US" altLang="en-US" sz="2400" kern="0" dirty="0" smtClean="0">
                <a:solidFill>
                  <a:srgbClr val="000000"/>
                </a:solidFill>
                <a:latin typeface="Times New Roman" charset="0"/>
                <a:ea typeface="Times New Roman" charset="0"/>
              </a:rPr>
              <a:t> Phi </a:t>
            </a:r>
            <a:r>
              <a:rPr lang="en-US" altLang="en-US" sz="2400" kern="0" dirty="0">
                <a:solidFill>
                  <a:srgbClr val="000000"/>
                </a:solidFill>
                <a:latin typeface="Times New Roman" charset="0"/>
                <a:ea typeface="Times New Roman" charset="0"/>
              </a:rPr>
              <a:t>(</a:t>
            </a:r>
            <a:r>
              <a:rPr lang="en-US" altLang="en-US" sz="2400" kern="0" dirty="0" err="1">
                <a:solidFill>
                  <a:srgbClr val="000000"/>
                </a:solidFill>
                <a:latin typeface="Times New Roman" charset="0"/>
                <a:ea typeface="Times New Roman" charset="0"/>
              </a:rPr>
              <a:t>NAC</a:t>
            </a:r>
            <a:r>
              <a:rPr lang="en-US" altLang="en-US" sz="2400" kern="0" dirty="0">
                <a:solidFill>
                  <a:srgbClr val="000000"/>
                </a:solidFill>
                <a:latin typeface="Times New Roman" charset="0"/>
                <a:ea typeface="Times New Roman" charset="0"/>
              </a:rPr>
              <a:t>) </a:t>
            </a:r>
            <a:r>
              <a:rPr lang="en-US" altLang="en-US" sz="2400" kern="0" dirty="0" err="1" smtClean="0">
                <a:solidFill>
                  <a:srgbClr val="000000"/>
                </a:solidFill>
                <a:latin typeface="Times New Roman" charset="0"/>
                <a:ea typeface="Times New Roman" charset="0"/>
              </a:rPr>
              <a:t>giữ</a:t>
            </a:r>
            <a:r>
              <a:rPr lang="en-US" altLang="en-US" sz="2400" kern="0" dirty="0" smtClean="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chức</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Tổng</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thư</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ký</a:t>
            </a:r>
            <a:endParaRPr lang="en-US" altLang="en-US" sz="2400" kern="0" dirty="0">
              <a:solidFill>
                <a:srgbClr val="000000"/>
              </a:solidFill>
              <a:latin typeface="Times New Roman" charset="0"/>
              <a:ea typeface="Times New Roman" charset="0"/>
            </a:endParaRPr>
          </a:p>
          <a:p>
            <a:pPr lvl="0" algn="just" fontAlgn="base">
              <a:spcBef>
                <a:spcPct val="20000"/>
              </a:spcBef>
              <a:spcAft>
                <a:spcPct val="0"/>
              </a:spcAft>
              <a:buClr>
                <a:srgbClr val="66CCFF"/>
              </a:buClr>
              <a:buSzPct val="80000"/>
            </a:pPr>
            <a:r>
              <a:rPr lang="en-US" altLang="en-US" sz="2400" kern="0" dirty="0">
                <a:solidFill>
                  <a:srgbClr val="000000"/>
                </a:solidFill>
                <a:latin typeface="Times New Roman" charset="0"/>
                <a:ea typeface="Times New Roman" charset="0"/>
              </a:rPr>
              <a:t>1964 </a:t>
            </a:r>
            <a:r>
              <a:rPr lang="en-US" altLang="en-US" sz="2400" kern="0" dirty="0" err="1">
                <a:solidFill>
                  <a:srgbClr val="000000"/>
                </a:solidFill>
                <a:latin typeface="Times New Roman" charset="0"/>
                <a:ea typeface="Times New Roman" charset="0"/>
              </a:rPr>
              <a:t>bị</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nhà</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cầm</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quyền</a:t>
            </a:r>
            <a:r>
              <a:rPr lang="en-US" altLang="en-US" sz="2400" kern="0" dirty="0">
                <a:solidFill>
                  <a:srgbClr val="000000"/>
                </a:solidFill>
                <a:latin typeface="Times New Roman" charset="0"/>
                <a:ea typeface="Times New Roman" charset="0"/>
              </a:rPr>
              <a:t> Nam Phi </a:t>
            </a:r>
            <a:r>
              <a:rPr lang="en-US" altLang="en-US" sz="2400" kern="0" dirty="0" err="1">
                <a:solidFill>
                  <a:srgbClr val="000000"/>
                </a:solidFill>
                <a:latin typeface="Times New Roman" charset="0"/>
                <a:ea typeface="Times New Roman" charset="0"/>
              </a:rPr>
              <a:t>kết</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án</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tù</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chung</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thân</a:t>
            </a:r>
            <a:endParaRPr lang="en-US" altLang="en-US" sz="2400" kern="0" dirty="0">
              <a:solidFill>
                <a:srgbClr val="000000"/>
              </a:solidFill>
              <a:latin typeface="Times New Roman" charset="0"/>
              <a:ea typeface="Times New Roman" charset="0"/>
            </a:endParaRPr>
          </a:p>
          <a:p>
            <a:pPr lvl="0" algn="just" fontAlgn="base">
              <a:spcBef>
                <a:spcPct val="20000"/>
              </a:spcBef>
              <a:spcAft>
                <a:spcPct val="0"/>
              </a:spcAft>
              <a:buClr>
                <a:srgbClr val="66CCFF"/>
              </a:buClr>
              <a:buSzPct val="80000"/>
            </a:pPr>
            <a:r>
              <a:rPr lang="en-US" altLang="en-US" sz="2400" kern="0" dirty="0" err="1">
                <a:solidFill>
                  <a:srgbClr val="000000"/>
                </a:solidFill>
                <a:latin typeface="Times New Roman" charset="0"/>
                <a:ea typeface="Times New Roman" charset="0"/>
              </a:rPr>
              <a:t>Sau</a:t>
            </a:r>
            <a:r>
              <a:rPr lang="en-US" altLang="en-US" sz="2400" kern="0" dirty="0">
                <a:solidFill>
                  <a:srgbClr val="000000"/>
                </a:solidFill>
                <a:latin typeface="Times New Roman" charset="0"/>
                <a:ea typeface="Times New Roman" charset="0"/>
              </a:rPr>
              <a:t> 27 </a:t>
            </a:r>
            <a:r>
              <a:rPr lang="en-US" altLang="en-US" sz="2400" kern="0" dirty="0" err="1">
                <a:solidFill>
                  <a:srgbClr val="000000"/>
                </a:solidFill>
                <a:latin typeface="Times New Roman" charset="0"/>
                <a:ea typeface="Times New Roman" charset="0"/>
              </a:rPr>
              <a:t>năm</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Tháng</a:t>
            </a:r>
            <a:r>
              <a:rPr lang="en-US" altLang="en-US" sz="2400" kern="0" dirty="0">
                <a:solidFill>
                  <a:srgbClr val="000000"/>
                </a:solidFill>
                <a:latin typeface="Times New Roman" charset="0"/>
                <a:ea typeface="Times New Roman" charset="0"/>
              </a:rPr>
              <a:t> 2/1990 </a:t>
            </a:r>
            <a:r>
              <a:rPr lang="en-US" altLang="en-US" sz="2400" kern="0" dirty="0" err="1">
                <a:solidFill>
                  <a:srgbClr val="000000"/>
                </a:solidFill>
                <a:latin typeface="Times New Roman" charset="0"/>
                <a:ea typeface="Times New Roman" charset="0"/>
              </a:rPr>
              <a:t>được</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trả</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tự</a:t>
            </a:r>
            <a:r>
              <a:rPr lang="en-US" altLang="en-US" sz="2400" kern="0" dirty="0">
                <a:solidFill>
                  <a:srgbClr val="000000"/>
                </a:solidFill>
                <a:latin typeface="Times New Roman" charset="0"/>
                <a:ea typeface="Times New Roman" charset="0"/>
              </a:rPr>
              <a:t> do, </a:t>
            </a:r>
            <a:r>
              <a:rPr lang="en-US" altLang="en-US" sz="2400" kern="0" dirty="0" err="1">
                <a:solidFill>
                  <a:srgbClr val="000000"/>
                </a:solidFill>
                <a:latin typeface="Times New Roman" charset="0"/>
                <a:ea typeface="Times New Roman" charset="0"/>
              </a:rPr>
              <a:t>được</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bầu</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làm</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Phó</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chủ</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tịch</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rồi</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chủ</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tịch</a:t>
            </a:r>
            <a:r>
              <a:rPr lang="en-US" altLang="en-US" sz="2400" kern="0" dirty="0">
                <a:solidFill>
                  <a:srgbClr val="000000"/>
                </a:solidFill>
                <a:latin typeface="Times New Roman" charset="0"/>
                <a:ea typeface="Times New Roman" charset="0"/>
              </a:rPr>
              <a:t> ANC (7/1991)</a:t>
            </a:r>
          </a:p>
          <a:p>
            <a:pPr lvl="0" algn="just" fontAlgn="base">
              <a:spcBef>
                <a:spcPct val="20000"/>
              </a:spcBef>
              <a:spcAft>
                <a:spcPct val="0"/>
              </a:spcAft>
              <a:buClr>
                <a:srgbClr val="66CCFF"/>
              </a:buClr>
              <a:buSzPct val="80000"/>
            </a:pPr>
            <a:r>
              <a:rPr lang="en-US" altLang="en-US" sz="2400" kern="0" dirty="0">
                <a:solidFill>
                  <a:srgbClr val="000000"/>
                </a:solidFill>
                <a:latin typeface="Times New Roman" charset="0"/>
                <a:ea typeface="Times New Roman" charset="0"/>
              </a:rPr>
              <a:t>5/1994 </a:t>
            </a:r>
            <a:r>
              <a:rPr lang="en-US" altLang="en-US" sz="2400" kern="0" dirty="0" err="1">
                <a:solidFill>
                  <a:srgbClr val="000000"/>
                </a:solidFill>
                <a:latin typeface="Times New Roman" charset="0"/>
                <a:ea typeface="Times New Roman" charset="0"/>
              </a:rPr>
              <a:t>Ông</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được</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bầu</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làmTổng</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thống</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cộng</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hòa</a:t>
            </a:r>
            <a:r>
              <a:rPr lang="en-US" altLang="en-US" sz="2400" kern="0" dirty="0">
                <a:solidFill>
                  <a:srgbClr val="000000"/>
                </a:solidFill>
                <a:latin typeface="Times New Roman" charset="0"/>
                <a:ea typeface="Times New Roman" charset="0"/>
              </a:rPr>
              <a:t> Nam Phi. </a:t>
            </a:r>
            <a:r>
              <a:rPr lang="en-US" altLang="en-US" sz="2400" kern="0" dirty="0" err="1">
                <a:solidFill>
                  <a:srgbClr val="000000"/>
                </a:solidFill>
                <a:latin typeface="Times New Roman" charset="0"/>
                <a:ea typeface="Times New Roman" charset="0"/>
              </a:rPr>
              <a:t>Được</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nhân</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dân</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thế</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giới</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ủng</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hộ</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như</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anh</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hùng</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chống</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chế</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độ</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phân</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biệt</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chủng</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tộc</a:t>
            </a:r>
            <a:endParaRPr lang="en-US" altLang="en-US" sz="2400" kern="0" dirty="0">
              <a:solidFill>
                <a:srgbClr val="000000"/>
              </a:solidFill>
              <a:latin typeface="Times New Roman" charset="0"/>
              <a:ea typeface="Times New Roman" charset="0"/>
            </a:endParaRPr>
          </a:p>
          <a:p>
            <a:pPr lvl="0" algn="just" fontAlgn="base">
              <a:spcBef>
                <a:spcPct val="20000"/>
              </a:spcBef>
              <a:spcAft>
                <a:spcPct val="0"/>
              </a:spcAft>
              <a:buClr>
                <a:srgbClr val="66CCFF"/>
              </a:buClr>
              <a:buSzPct val="80000"/>
            </a:pPr>
            <a:r>
              <a:rPr lang="en-US" altLang="en-US" sz="2400" kern="0" dirty="0" err="1">
                <a:solidFill>
                  <a:srgbClr val="000000"/>
                </a:solidFill>
                <a:latin typeface="Times New Roman" charset="0"/>
                <a:ea typeface="Times New Roman" charset="0"/>
              </a:rPr>
              <a:t>Năm</a:t>
            </a:r>
            <a:r>
              <a:rPr lang="en-US" altLang="en-US" sz="2400" kern="0" dirty="0">
                <a:solidFill>
                  <a:srgbClr val="000000"/>
                </a:solidFill>
                <a:latin typeface="Times New Roman" charset="0"/>
                <a:ea typeface="Times New Roman" charset="0"/>
              </a:rPr>
              <a:t> 1993 </a:t>
            </a:r>
            <a:r>
              <a:rPr lang="en-US" altLang="en-US" sz="2400" kern="0" dirty="0" err="1">
                <a:solidFill>
                  <a:srgbClr val="000000"/>
                </a:solidFill>
                <a:latin typeface="Times New Roman" charset="0"/>
                <a:ea typeface="Times New Roman" charset="0"/>
              </a:rPr>
              <a:t>được</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giải</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thưởng</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Nô</a:t>
            </a:r>
            <a:r>
              <a:rPr lang="en-US" altLang="en-US" sz="2400" kern="0" dirty="0">
                <a:solidFill>
                  <a:srgbClr val="000000"/>
                </a:solidFill>
                <a:latin typeface="Times New Roman" charset="0"/>
                <a:ea typeface="Times New Roman" charset="0"/>
              </a:rPr>
              <a:t>-ben </a:t>
            </a:r>
            <a:r>
              <a:rPr lang="en-US" altLang="en-US" sz="2400" kern="0" dirty="0" err="1">
                <a:solidFill>
                  <a:srgbClr val="000000"/>
                </a:solidFill>
                <a:latin typeface="Times New Roman" charset="0"/>
                <a:ea typeface="Times New Roman" charset="0"/>
              </a:rPr>
              <a:t>về</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hòa</a:t>
            </a:r>
            <a:r>
              <a:rPr lang="en-US" altLang="en-US" sz="2400" kern="0" dirty="0">
                <a:solidFill>
                  <a:srgbClr val="000000"/>
                </a:solidFill>
                <a:latin typeface="Times New Roman" charset="0"/>
                <a:ea typeface="Times New Roman" charset="0"/>
              </a:rPr>
              <a:t> </a:t>
            </a:r>
            <a:r>
              <a:rPr lang="en-US" altLang="en-US" sz="2400" kern="0" dirty="0" err="1">
                <a:solidFill>
                  <a:srgbClr val="000000"/>
                </a:solidFill>
                <a:latin typeface="Times New Roman" charset="0"/>
                <a:ea typeface="Times New Roman" charset="0"/>
              </a:rPr>
              <a:t>bình</a:t>
            </a:r>
            <a:endParaRPr lang="en-US" altLang="en-US" sz="2400" kern="0" dirty="0">
              <a:solidFill>
                <a:srgbClr val="000000"/>
              </a:solidFill>
              <a:latin typeface="Times New Roman" charset="0"/>
              <a:ea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box(in)">
                                      <p:cBhvr>
                                        <p:cTn id="7" dur="500"/>
                                        <p:tgtEl>
                                          <p:spTgt spid="91140"/>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800" decel="100000"/>
                                        <p:tgtEl>
                                          <p:spTgt spid="9"/>
                                        </p:tgtEl>
                                      </p:cBhvr>
                                    </p:animEffect>
                                    <p:anim calcmode="lin" valueType="num">
                                      <p:cBhvr>
                                        <p:cTn id="13" dur="800" decel="100000" fill="hold"/>
                                        <p:tgtEl>
                                          <p:spTgt spid="9"/>
                                        </p:tgtEl>
                                        <p:attrNameLst>
                                          <p:attrName>style.rotation</p:attrName>
                                        </p:attrNameLst>
                                      </p:cBhvr>
                                      <p:tavLst>
                                        <p:tav tm="0">
                                          <p:val>
                                            <p:fltVal val="-90"/>
                                          </p:val>
                                        </p:tav>
                                        <p:tav tm="100000">
                                          <p:val>
                                            <p:fltVal val="0"/>
                                          </p:val>
                                        </p:tav>
                                      </p:tavLst>
                                    </p:anim>
                                    <p:anim calcmode="lin" valueType="num">
                                      <p:cBhvr>
                                        <p:cTn id="14" dur="800" decel="100000" fill="hold"/>
                                        <p:tgtEl>
                                          <p:spTgt spid="9"/>
                                        </p:tgtEl>
                                        <p:attrNameLst>
                                          <p:attrName>ppt_x</p:attrName>
                                        </p:attrNameLst>
                                      </p:cBhvr>
                                      <p:tavLst>
                                        <p:tav tm="0">
                                          <p:val>
                                            <p:strVal val="#ppt_x+0.4"/>
                                          </p:val>
                                        </p:tav>
                                        <p:tav tm="100000">
                                          <p:val>
                                            <p:strVal val="#ppt_x-0.05"/>
                                          </p:val>
                                        </p:tav>
                                      </p:tavLst>
                                    </p:anim>
                                    <p:anim calcmode="lin" valueType="num">
                                      <p:cBhvr>
                                        <p:cTn id="15" dur="800" decel="100000" fill="hold"/>
                                        <p:tgtEl>
                                          <p:spTgt spid="9"/>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91139"/>
                                        </p:tgtEl>
                                        <p:attrNameLst>
                                          <p:attrName>style.visibility</p:attrName>
                                        </p:attrNameLst>
                                      </p:cBhvr>
                                      <p:to>
                                        <p:strVal val="visible"/>
                                      </p:to>
                                    </p:set>
                                    <p:animEffect transition="in" filter="box(in)">
                                      <p:cBhvr>
                                        <p:cTn id="22" dur="500"/>
                                        <p:tgtEl>
                                          <p:spTgt spid="91139"/>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91141"/>
                                        </p:tgtEl>
                                        <p:attrNameLst>
                                          <p:attrName>style.visibility</p:attrName>
                                        </p:attrNameLst>
                                      </p:cBhvr>
                                      <p:to>
                                        <p:strVal val="visible"/>
                                      </p:to>
                                    </p:set>
                                    <p:animEffect transition="in" filter="box(in)">
                                      <p:cBhvr>
                                        <p:cTn id="25" dur="500"/>
                                        <p:tgtEl>
                                          <p:spTgt spid="9114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p:bldP spid="9"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3b-1.jpg"/>
          <p:cNvPicPr>
            <a:picLocks noChangeAspect="1"/>
          </p:cNvPicPr>
          <p:nvPr/>
        </p:nvPicPr>
        <p:blipFill>
          <a:blip r:embed="rId2"/>
          <a:stretch>
            <a:fillRect/>
          </a:stretch>
        </p:blipFill>
        <p:spPr>
          <a:xfrm>
            <a:off x="76200" y="228600"/>
            <a:ext cx="5257800" cy="3429000"/>
          </a:xfrm>
          <a:prstGeom prst="rect">
            <a:avLst/>
          </a:prstGeom>
        </p:spPr>
      </p:pic>
      <p:sp>
        <p:nvSpPr>
          <p:cNvPr id="7" name="Rectangle 6"/>
          <p:cNvSpPr/>
          <p:nvPr/>
        </p:nvSpPr>
        <p:spPr>
          <a:xfrm>
            <a:off x="533400" y="3810000"/>
            <a:ext cx="8382000" cy="2308324"/>
          </a:xfrm>
          <a:prstGeom prst="rect">
            <a:avLst/>
          </a:prstGeom>
        </p:spPr>
        <p:txBody>
          <a:bodyPr wrap="square">
            <a:spAutoFit/>
          </a:bodyPr>
          <a:lstStyle/>
          <a:p>
            <a:pPr algn="just"/>
            <a:r>
              <a:rPr lang="vi-VN" sz="3600" i="1" dirty="0"/>
              <a:t>Ông Nen-xơn Man-đê-la và vợ Uyn-ni chào người dân năm 1990, vào ngày ông được thả tự do sau 27 năm bị cầm </a:t>
            </a:r>
            <a:r>
              <a:rPr lang="vi-VN" sz="3600" i="1" dirty="0" smtClean="0"/>
              <a:t>tù</a:t>
            </a:r>
            <a:r>
              <a:rPr lang="en-US" sz="3600" i="1" dirty="0" smtClean="0"/>
              <a:t>.</a:t>
            </a:r>
            <a:endParaRPr lang="en-US" sz="3600" dirty="0"/>
          </a:p>
        </p:txBody>
      </p:sp>
      <p:pic>
        <p:nvPicPr>
          <p:cNvPr id="8" name="Picture 7" descr="1386381967-4.jpg"/>
          <p:cNvPicPr>
            <a:picLocks noChangeAspect="1"/>
          </p:cNvPicPr>
          <p:nvPr/>
        </p:nvPicPr>
        <p:blipFill>
          <a:blip r:embed="rId3"/>
          <a:stretch>
            <a:fillRect/>
          </a:stretch>
        </p:blipFill>
        <p:spPr>
          <a:xfrm>
            <a:off x="5334000" y="304800"/>
            <a:ext cx="3733800" cy="3276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5" name="Picture 143364"/>
          <p:cNvPicPr>
            <a:picLocks noChangeAspect="1"/>
          </p:cNvPicPr>
          <p:nvPr/>
        </p:nvPicPr>
        <p:blipFill>
          <a:blip r:embed="rId2" cstate="print">
            <a:extLst/>
          </a:blip>
          <a:srcRect l="11087" t="1458" b="46043"/>
          <a:stretch>
            <a:fillRect/>
          </a:stretch>
        </p:blipFill>
        <p:spPr>
          <a:xfrm>
            <a:off x="228600" y="0"/>
            <a:ext cx="3962400" cy="3233738"/>
          </a:xfrm>
          <a:prstGeom prst="rect">
            <a:avLst/>
          </a:prstGeom>
          <a:ln/>
        </p:spPr>
      </p:pic>
      <p:sp>
        <p:nvSpPr>
          <p:cNvPr id="143366" name="Rectangle 143365"/>
          <p:cNvSpPr>
            <a:spLocks/>
          </p:cNvSpPr>
          <p:nvPr/>
        </p:nvSpPr>
        <p:spPr>
          <a:xfrm>
            <a:off x="295275" y="3219450"/>
            <a:ext cx="3849688" cy="336550"/>
          </a:xfrm>
          <a:prstGeom prst="rect">
            <a:avLst/>
          </a:prstGeom>
          <a:noFill/>
          <a:ln>
            <a:noFill/>
          </a:ln>
        </p:spPr>
        <p:txBody>
          <a:bodyPr anchor="ctr">
            <a:spAutoFit/>
          </a:bodyPr>
          <a:lstStyle/>
          <a:p>
            <a:pPr algn="ctr"/>
            <a:r>
              <a:rPr lang="en-US" altLang="en-US" sz="1600" b="1" dirty="0">
                <a:solidFill>
                  <a:srgbClr val="0000FF"/>
                </a:solidFill>
                <a:latin typeface=".VnBlackH" charset="0"/>
              </a:rPr>
              <a:t>Thµnh phè Johanesburg</a:t>
            </a:r>
          </a:p>
        </p:txBody>
      </p:sp>
      <p:pic>
        <p:nvPicPr>
          <p:cNvPr id="143367" name="Picture 143366"/>
          <p:cNvPicPr>
            <a:picLocks noChangeAspect="1"/>
          </p:cNvPicPr>
          <p:nvPr/>
        </p:nvPicPr>
        <p:blipFill>
          <a:blip r:embed="rId3" cstate="print">
            <a:extLst/>
          </a:blip>
          <a:srcRect l="6311" t="8682" b="48390"/>
          <a:stretch>
            <a:fillRect/>
          </a:stretch>
        </p:blipFill>
        <p:spPr>
          <a:xfrm>
            <a:off x="4495800" y="3509963"/>
            <a:ext cx="4648200" cy="2840037"/>
          </a:xfrm>
          <a:prstGeom prst="rect">
            <a:avLst/>
          </a:prstGeom>
          <a:ln/>
        </p:spPr>
      </p:pic>
      <p:pic>
        <p:nvPicPr>
          <p:cNvPr id="143368" name="Picture 143367"/>
          <p:cNvPicPr>
            <a:picLocks noChangeAspect="1"/>
          </p:cNvPicPr>
          <p:nvPr/>
        </p:nvPicPr>
        <p:blipFill>
          <a:blip r:embed="rId4" cstate="print">
            <a:extLst/>
          </a:blip>
          <a:srcRect l="45191" t="53797" r="772"/>
          <a:stretch>
            <a:fillRect/>
          </a:stretch>
        </p:blipFill>
        <p:spPr>
          <a:xfrm>
            <a:off x="4495800" y="128588"/>
            <a:ext cx="4648200" cy="3079750"/>
          </a:xfrm>
          <a:prstGeom prst="rect">
            <a:avLst/>
          </a:prstGeom>
          <a:ln/>
        </p:spPr>
      </p:pic>
      <p:sp>
        <p:nvSpPr>
          <p:cNvPr id="143369" name="Rectangle 143368"/>
          <p:cNvSpPr>
            <a:spLocks/>
          </p:cNvSpPr>
          <p:nvPr/>
        </p:nvSpPr>
        <p:spPr>
          <a:xfrm>
            <a:off x="4724400" y="2895600"/>
            <a:ext cx="3849688" cy="630238"/>
          </a:xfrm>
          <a:prstGeom prst="rect">
            <a:avLst/>
          </a:prstGeom>
          <a:noFill/>
          <a:ln>
            <a:noFill/>
          </a:ln>
        </p:spPr>
        <p:txBody>
          <a:bodyPr anchor="ctr">
            <a:spAutoFit/>
          </a:bodyPr>
          <a:lstStyle/>
          <a:p>
            <a:pPr algn="ctr">
              <a:spcBef>
                <a:spcPct val="20000"/>
              </a:spcBef>
            </a:pPr>
            <a:r>
              <a:rPr lang="en-US" altLang="en-US" sz="1600" b="1" dirty="0">
                <a:solidFill>
                  <a:srgbClr val="0000FF"/>
                </a:solidFill>
                <a:latin typeface=".VnBlackH" charset="0"/>
              </a:rPr>
              <a:t>Thñ ®« Pretoria </a:t>
            </a:r>
          </a:p>
          <a:p>
            <a:pPr algn="ctr">
              <a:spcBef>
                <a:spcPct val="20000"/>
              </a:spcBef>
            </a:pPr>
            <a:r>
              <a:rPr lang="en-US" altLang="en-US" sz="1600" b="1" dirty="0">
                <a:solidFill>
                  <a:srgbClr val="0000FF"/>
                </a:solidFill>
                <a:latin typeface=".VnBlackH" charset="0"/>
              </a:rPr>
              <a:t>Thµnh phè hoa ph­îng tÝm</a:t>
            </a:r>
          </a:p>
        </p:txBody>
      </p:sp>
      <p:sp>
        <p:nvSpPr>
          <p:cNvPr id="143370" name="Rectangle 143369"/>
          <p:cNvSpPr>
            <a:spLocks/>
          </p:cNvSpPr>
          <p:nvPr/>
        </p:nvSpPr>
        <p:spPr>
          <a:xfrm>
            <a:off x="4800600" y="6521450"/>
            <a:ext cx="3849688" cy="336550"/>
          </a:xfrm>
          <a:prstGeom prst="rect">
            <a:avLst/>
          </a:prstGeom>
          <a:noFill/>
          <a:ln>
            <a:noFill/>
          </a:ln>
        </p:spPr>
        <p:txBody>
          <a:bodyPr anchor="ctr">
            <a:spAutoFit/>
          </a:bodyPr>
          <a:lstStyle/>
          <a:p>
            <a:pPr algn="ctr"/>
            <a:r>
              <a:rPr lang="en-US" altLang="en-US" sz="1600" b="1" dirty="0">
                <a:solidFill>
                  <a:srgbClr val="0000FF"/>
                </a:solidFill>
                <a:latin typeface=".VnBlackH" charset="0"/>
              </a:rPr>
              <a:t>C«ng viªn quèc gia Kruger</a:t>
            </a:r>
          </a:p>
        </p:txBody>
      </p:sp>
      <p:sp>
        <p:nvSpPr>
          <p:cNvPr id="143371" name="Rectangle 143370"/>
          <p:cNvSpPr>
            <a:spLocks/>
          </p:cNvSpPr>
          <p:nvPr/>
        </p:nvSpPr>
        <p:spPr>
          <a:xfrm>
            <a:off x="228600" y="0"/>
            <a:ext cx="8686800" cy="396875"/>
          </a:xfrm>
          <a:prstGeom prst="rect">
            <a:avLst/>
          </a:prstGeom>
          <a:solidFill>
            <a:srgbClr val="FFCC99"/>
          </a:solidFill>
          <a:ln>
            <a:noFill/>
          </a:ln>
        </p:spPr>
        <p:txBody>
          <a:bodyPr anchor="ctr">
            <a:spAutoFit/>
          </a:bodyPr>
          <a:lstStyle/>
          <a:p>
            <a:pPr algn="ctr"/>
            <a:r>
              <a:rPr lang="en-US" altLang="en-US" sz="2000" b="1" dirty="0">
                <a:latin typeface=".VnTifani HeavyH" charset="0"/>
              </a:rPr>
              <a:t>Mét sè h×nh ¶nh vÒ CH Nam Phi ngµy nay</a:t>
            </a:r>
          </a:p>
        </p:txBody>
      </p:sp>
      <p:pic>
        <p:nvPicPr>
          <p:cNvPr id="143372" name="Picture 143371"/>
          <p:cNvPicPr>
            <a:picLocks noChangeAspect="1"/>
          </p:cNvPicPr>
          <p:nvPr/>
        </p:nvPicPr>
        <p:blipFill>
          <a:blip r:embed="rId5" cstate="print">
            <a:extLst/>
          </a:blip>
          <a:srcRect/>
          <a:stretch>
            <a:fillRect/>
          </a:stretch>
        </p:blipFill>
        <p:spPr>
          <a:xfrm>
            <a:off x="304800" y="3505200"/>
            <a:ext cx="3962400" cy="2851150"/>
          </a:xfrm>
          <a:prstGeom prst="rect">
            <a:avLst/>
          </a:prstGeom>
          <a:ln/>
        </p:spPr>
      </p:pic>
      <p:sp>
        <p:nvSpPr>
          <p:cNvPr id="143373" name="Rectangle 143372"/>
          <p:cNvSpPr>
            <a:spLocks/>
          </p:cNvSpPr>
          <p:nvPr/>
        </p:nvSpPr>
        <p:spPr>
          <a:xfrm>
            <a:off x="381000" y="6438900"/>
            <a:ext cx="3849688" cy="336550"/>
          </a:xfrm>
          <a:prstGeom prst="rect">
            <a:avLst/>
          </a:prstGeom>
          <a:noFill/>
          <a:ln>
            <a:noFill/>
          </a:ln>
        </p:spPr>
        <p:txBody>
          <a:bodyPr anchor="ctr">
            <a:spAutoFit/>
          </a:bodyPr>
          <a:lstStyle/>
          <a:p>
            <a:pPr algn="ctr"/>
            <a:r>
              <a:rPr lang="en-US" altLang="en-US" sz="1600" b="1" dirty="0">
                <a:solidFill>
                  <a:srgbClr val="0000FF"/>
                </a:solidFill>
                <a:latin typeface=".VnBlackH" charset="0"/>
              </a:rPr>
              <a:t>C¶ng Elizabeth</a:t>
            </a:r>
          </a:p>
        </p:txBody>
      </p:sp>
    </p:spTree>
    <p:extLst>
      <p:ext uri="{BB962C8B-B14F-4D97-AF65-F5344CB8AC3E}">
        <p14:creationId xmlns:p14="http://schemas.microsoft.com/office/powerpoint/2010/main" val="709325400"/>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64378"/>
            <a:ext cx="8153400" cy="6986528"/>
          </a:xfrm>
          <a:prstGeom prst="rect">
            <a:avLst/>
          </a:prstGeom>
        </p:spPr>
        <p:txBody>
          <a:bodyPr wrap="square">
            <a:spAutoFit/>
          </a:bodyPr>
          <a:lstStyle/>
          <a:p>
            <a:pPr algn="just"/>
            <a:r>
              <a:rPr lang="vi-VN" sz="2800" dirty="0" smtClean="0"/>
              <a:t> </a:t>
            </a:r>
            <a:r>
              <a:rPr lang="vi-VN" sz="2800" b="1" dirty="0">
                <a:solidFill>
                  <a:srgbClr val="FF0000"/>
                </a:solidFill>
              </a:rPr>
              <a:t>Quan hệ Việt Nam - Nam Phi</a:t>
            </a:r>
            <a:r>
              <a:rPr lang="vi-VN" sz="2800" b="1" dirty="0" smtClean="0">
                <a:solidFill>
                  <a:srgbClr val="FF0000"/>
                </a:solidFill>
              </a:rPr>
              <a:t>:</a:t>
            </a:r>
            <a:endParaRPr lang="en-US" sz="2800" b="1" dirty="0">
              <a:solidFill>
                <a:srgbClr val="FF0000"/>
              </a:solidFill>
            </a:endParaRPr>
          </a:p>
          <a:p>
            <a:pPr algn="just"/>
            <a:endParaRPr lang="en-US" sz="2800" b="1" dirty="0" smtClean="0">
              <a:solidFill>
                <a:srgbClr val="FF0000"/>
              </a:solidFill>
            </a:endParaRPr>
          </a:p>
          <a:p>
            <a:pPr algn="just"/>
            <a:endParaRPr lang="en-US" sz="2800" b="1" dirty="0" smtClean="0">
              <a:solidFill>
                <a:srgbClr val="FF0000"/>
              </a:solidFill>
            </a:endParaRPr>
          </a:p>
          <a:p>
            <a:pPr algn="just"/>
            <a:endParaRPr lang="en-US" sz="2800" b="1" dirty="0" smtClean="0">
              <a:solidFill>
                <a:srgbClr val="FF0000"/>
              </a:solidFill>
            </a:endParaRPr>
          </a:p>
          <a:p>
            <a:pPr algn="just"/>
            <a:endParaRPr lang="en-US" sz="2800" b="1" dirty="0" smtClean="0">
              <a:solidFill>
                <a:srgbClr val="FF0000"/>
              </a:solidFill>
            </a:endParaRPr>
          </a:p>
          <a:p>
            <a:pPr algn="just"/>
            <a:endParaRPr lang="en-US" sz="2800" b="1" dirty="0" smtClean="0">
              <a:solidFill>
                <a:srgbClr val="FF0000"/>
              </a:solidFill>
            </a:endParaRPr>
          </a:p>
          <a:p>
            <a:pPr algn="just"/>
            <a:endParaRPr lang="en-US" sz="2800" b="1" dirty="0" smtClean="0">
              <a:solidFill>
                <a:srgbClr val="FF0000"/>
              </a:solidFill>
            </a:endParaRPr>
          </a:p>
          <a:p>
            <a:pPr algn="just"/>
            <a:endParaRPr lang="en-US" sz="2800" b="1" dirty="0" smtClean="0">
              <a:solidFill>
                <a:srgbClr val="FF0000"/>
              </a:solidFill>
            </a:endParaRPr>
          </a:p>
          <a:p>
            <a:pPr algn="just"/>
            <a:endParaRPr lang="en-US" sz="2800" b="1" dirty="0" smtClean="0">
              <a:solidFill>
                <a:srgbClr val="FF0000"/>
              </a:solidFill>
            </a:endParaRPr>
          </a:p>
          <a:p>
            <a:pPr algn="just"/>
            <a:endParaRPr lang="en-US" sz="2800" b="1" dirty="0" smtClean="0">
              <a:solidFill>
                <a:srgbClr val="FF0000"/>
              </a:solidFill>
            </a:endParaRPr>
          </a:p>
          <a:p>
            <a:pPr algn="just"/>
            <a:endParaRPr lang="en-US" sz="2800" b="1" dirty="0" smtClean="0">
              <a:solidFill>
                <a:srgbClr val="FF0000"/>
              </a:solidFill>
            </a:endParaRPr>
          </a:p>
          <a:p>
            <a:pPr algn="just"/>
            <a:endParaRPr lang="en-US" sz="2800" b="1" dirty="0" smtClean="0">
              <a:solidFill>
                <a:srgbClr val="FF0000"/>
              </a:solidFill>
            </a:endParaRPr>
          </a:p>
          <a:p>
            <a:pPr algn="ctr"/>
            <a:r>
              <a:rPr lang="vi-VN" sz="2800" b="1" dirty="0" smtClean="0">
                <a:solidFill>
                  <a:srgbClr val="FF0000"/>
                </a:solidFill>
              </a:rPr>
              <a:t/>
            </a:r>
            <a:br>
              <a:rPr lang="vi-VN" sz="2800" b="1" dirty="0" smtClean="0">
                <a:solidFill>
                  <a:srgbClr val="FF0000"/>
                </a:solidFill>
              </a:rPr>
            </a:br>
            <a:r>
              <a:rPr lang="vi-VN" sz="2800" b="1" dirty="0" smtClean="0"/>
              <a:t> Phó Thủ tướng Vương Đình Huệ </a:t>
            </a:r>
            <a:endParaRPr lang="en-US" sz="2800" b="1" dirty="0" smtClean="0"/>
          </a:p>
          <a:p>
            <a:pPr algn="ctr"/>
            <a:r>
              <a:rPr lang="vi-VN" sz="2800" b="1" dirty="0" smtClean="0"/>
              <a:t>tiếp Đại sứ Nam Phi</a:t>
            </a:r>
          </a:p>
          <a:p>
            <a:pPr algn="just"/>
            <a:endParaRPr lang="en-US" sz="2800" dirty="0"/>
          </a:p>
        </p:txBody>
      </p:sp>
      <p:pic>
        <p:nvPicPr>
          <p:cNvPr id="1026" name="Picture 2" descr="D:\nam-phi-vuong-dinh-hua.jpg"/>
          <p:cNvPicPr>
            <a:picLocks noChangeAspect="1" noChangeArrowheads="1"/>
          </p:cNvPicPr>
          <p:nvPr/>
        </p:nvPicPr>
        <p:blipFill>
          <a:blip r:embed="rId2"/>
          <a:srcRect/>
          <a:stretch>
            <a:fillRect/>
          </a:stretch>
        </p:blipFill>
        <p:spPr bwMode="auto">
          <a:xfrm>
            <a:off x="381000" y="914400"/>
            <a:ext cx="8305800" cy="4791075"/>
          </a:xfrm>
          <a:prstGeom prst="rect">
            <a:avLst/>
          </a:prstGeom>
          <a:noFill/>
        </p:spPr>
      </p:pic>
      <p:sp>
        <p:nvSpPr>
          <p:cNvPr id="3" name="Right Arrow 2">
            <a:hlinkClick r:id="" action="ppaction://noaction"/>
          </p:cNvPr>
          <p:cNvSpPr/>
          <p:nvPr/>
        </p:nvSpPr>
        <p:spPr>
          <a:xfrm>
            <a:off x="7696200" y="6096000"/>
            <a:ext cx="11430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Dặn</a:t>
            </a:r>
            <a:r>
              <a:rPr lang="en-US" dirty="0" smtClean="0"/>
              <a:t> </a:t>
            </a:r>
            <a:r>
              <a:rPr lang="en-US" dirty="0" err="1" smtClean="0"/>
              <a:t>dò</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800" decel="100000"/>
                                        <p:tgtEl>
                                          <p:spTgt spid="2">
                                            <p:txEl>
                                              <p:pRg st="0" end="0"/>
                                            </p:txEl>
                                          </p:spTgt>
                                        </p:tgtEl>
                                      </p:cBhvr>
                                    </p:animEffect>
                                    <p:anim calcmode="lin" valueType="num">
                                      <p:cBhvr>
                                        <p:cTn id="8" dur="800" decel="100000" fill="hold"/>
                                        <p:tgtEl>
                                          <p:spTgt spid="2">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blinds(horizontal)">
                                      <p:cBhvr>
                                        <p:cTn id="20" dur="500"/>
                                        <p:tgtEl>
                                          <p:spTgt spid="2">
                                            <p:txEl>
                                              <p:pRg st="0" end="0"/>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animEffect transition="in" filter="blinds(horizontal)">
                                      <p:cBhvr>
                                        <p:cTn id="23" dur="500"/>
                                        <p:tgtEl>
                                          <p:spTgt spid="2">
                                            <p:txEl>
                                              <p:pRg st="12" end="12"/>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2">
                                            <p:txEl>
                                              <p:pRg st="13" end="13"/>
                                            </p:txEl>
                                          </p:spTgt>
                                        </p:tgtEl>
                                        <p:attrNameLst>
                                          <p:attrName>style.visibility</p:attrName>
                                        </p:attrNameLst>
                                      </p:cBhvr>
                                      <p:to>
                                        <p:strVal val="visible"/>
                                      </p:to>
                                    </p:set>
                                    <p:animEffect transition="in" filter="blinds(horizontal)">
                                      <p:cBhvr>
                                        <p:cTn id="26"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143000"/>
            <a:ext cx="8534400" cy="4247317"/>
          </a:xfrm>
          <a:prstGeom prst="rect">
            <a:avLst/>
          </a:prstGeom>
          <a:solidFill>
            <a:srgbClr val="FFFF00"/>
          </a:solidFill>
        </p:spPr>
        <p:txBody>
          <a:bodyPr wrap="square">
            <a:spAutoFit/>
          </a:bodyPr>
          <a:lstStyle/>
          <a:p>
            <a:r>
              <a:rPr lang="en-US" b="1" u="sng" dirty="0" err="1">
                <a:latin typeface="Times New Roman" pitchFamily="18" charset="0"/>
                <a:cs typeface="Times New Roman" pitchFamily="18" charset="0"/>
              </a:rPr>
              <a:t>Câu</a:t>
            </a:r>
            <a:r>
              <a:rPr lang="en-US" b="1" u="sng" dirty="0">
                <a:latin typeface="Times New Roman" pitchFamily="18" charset="0"/>
                <a:cs typeface="Times New Roman" pitchFamily="18" charset="0"/>
              </a:rPr>
              <a:t> 1.</a:t>
            </a:r>
            <a:r>
              <a:rPr lang="en-US" b="1" dirty="0">
                <a:latin typeface="Times New Roman" pitchFamily="18" charset="0"/>
                <a:cs typeface="Times New Roman" pitchFamily="18" charset="0"/>
              </a:rPr>
              <a:t> </a:t>
            </a:r>
            <a:r>
              <a:rPr lang="vi-VN" b="1" dirty="0">
                <a:latin typeface="Times New Roman" pitchFamily="18" charset="0"/>
                <a:cs typeface="Times New Roman" pitchFamily="18" charset="0"/>
              </a:rPr>
              <a:t>Trước Chiến tranh thế giới thứ hai, đế quốc nào thống trị đông đảo dân cư châu Phi nhất?</a:t>
            </a:r>
            <a:endParaRPr lang="en-US" b="1" dirty="0">
              <a:latin typeface="Times New Roman" pitchFamily="18" charset="0"/>
              <a:cs typeface="Times New Roman" pitchFamily="18" charset="0"/>
            </a:endParaRPr>
          </a:p>
          <a:p>
            <a:r>
              <a:rPr lang="en-US" b="1" dirty="0">
                <a:latin typeface="Times New Roman" pitchFamily="18" charset="0"/>
                <a:cs typeface="Times New Roman" pitchFamily="18" charset="0"/>
              </a:rPr>
              <a:t>A. </a:t>
            </a:r>
            <a:r>
              <a:rPr lang="en-US" b="1" dirty="0" err="1">
                <a:latin typeface="Times New Roman" pitchFamily="18" charset="0"/>
                <a:cs typeface="Times New Roman" pitchFamily="18" charset="0"/>
              </a:rPr>
              <a:t>Anh</a:t>
            </a:r>
            <a:r>
              <a:rPr lang="en-US" b="1" dirty="0">
                <a:latin typeface="Times New Roman" pitchFamily="18" charset="0"/>
                <a:cs typeface="Times New Roman" pitchFamily="18" charset="0"/>
              </a:rPr>
              <a:t>.		B. </a:t>
            </a:r>
            <a:r>
              <a:rPr lang="en-US" b="1" dirty="0" err="1">
                <a:latin typeface="Times New Roman" pitchFamily="18" charset="0"/>
                <a:cs typeface="Times New Roman" pitchFamily="18" charset="0"/>
              </a:rPr>
              <a:t>Pháp</a:t>
            </a:r>
            <a:r>
              <a:rPr lang="en-US" b="1" dirty="0">
                <a:latin typeface="Times New Roman" pitchFamily="18" charset="0"/>
                <a:cs typeface="Times New Roman" pitchFamily="18" charset="0"/>
              </a:rPr>
              <a:t>.		C. </a:t>
            </a:r>
            <a:r>
              <a:rPr lang="en-US" b="1" dirty="0" err="1">
                <a:latin typeface="Times New Roman" pitchFamily="18" charset="0"/>
                <a:cs typeface="Times New Roman" pitchFamily="18" charset="0"/>
              </a:rPr>
              <a:t>Tây</a:t>
            </a:r>
            <a:r>
              <a:rPr lang="en-US" b="1" dirty="0">
                <a:latin typeface="Times New Roman" pitchFamily="18" charset="0"/>
                <a:cs typeface="Times New Roman" pitchFamily="18" charset="0"/>
              </a:rPr>
              <a:t> Ban </a:t>
            </a:r>
            <a:r>
              <a:rPr lang="en-US" b="1" dirty="0" err="1">
                <a:latin typeface="Times New Roman" pitchFamily="18" charset="0"/>
                <a:cs typeface="Times New Roman" pitchFamily="18" charset="0"/>
              </a:rPr>
              <a:t>Nha</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D</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Bồ</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Nha</a:t>
            </a:r>
            <a:r>
              <a:rPr lang="en-US" b="1" dirty="0">
                <a:latin typeface="Times New Roman" pitchFamily="18" charset="0"/>
                <a:cs typeface="Times New Roman" pitchFamily="18" charset="0"/>
              </a:rPr>
              <a:t>.</a:t>
            </a:r>
          </a:p>
          <a:p>
            <a:r>
              <a:rPr lang="en-US" b="1" u="sng" dirty="0" err="1">
                <a:latin typeface="Times New Roman" pitchFamily="18" charset="0"/>
                <a:cs typeface="Times New Roman" pitchFamily="18" charset="0"/>
              </a:rPr>
              <a:t>Câu</a:t>
            </a:r>
            <a:r>
              <a:rPr lang="en-US" b="1" u="sng" dirty="0">
                <a:latin typeface="Times New Roman" pitchFamily="18" charset="0"/>
                <a:cs typeface="Times New Roman" pitchFamily="18" charset="0"/>
              </a:rPr>
              <a:t> 2</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sau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tranh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phóng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tộc</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châu</a:t>
            </a:r>
            <a:r>
              <a:rPr lang="en-US" b="1" dirty="0">
                <a:latin typeface="Times New Roman" pitchFamily="18" charset="0"/>
                <a:cs typeface="Times New Roman" pitchFamily="18" charset="0"/>
              </a:rPr>
              <a:t> Phi </a:t>
            </a:r>
            <a:r>
              <a:rPr lang="en-US" b="1" dirty="0" err="1">
                <a:latin typeface="Times New Roman" pitchFamily="18" charset="0"/>
                <a:cs typeface="Times New Roman" pitchFamily="18" charset="0"/>
              </a:rPr>
              <a:t>nổ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sớm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nhất</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khu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nào</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A. </a:t>
            </a:r>
            <a:r>
              <a:rPr lang="en-US" b="1" dirty="0" err="1">
                <a:latin typeface="Times New Roman" pitchFamily="18" charset="0"/>
                <a:cs typeface="Times New Roman" pitchFamily="18" charset="0"/>
              </a:rPr>
              <a:t>Bắc</a:t>
            </a:r>
            <a:r>
              <a:rPr lang="en-US" b="1" dirty="0">
                <a:latin typeface="Times New Roman" pitchFamily="18" charset="0"/>
                <a:cs typeface="Times New Roman" pitchFamily="18" charset="0"/>
              </a:rPr>
              <a:t> Phi.		B. Nam Phi.		C. </a:t>
            </a:r>
            <a:r>
              <a:rPr lang="en-US" b="1" dirty="0" err="1">
                <a:latin typeface="Times New Roman" pitchFamily="18" charset="0"/>
                <a:cs typeface="Times New Roman" pitchFamily="18" charset="0"/>
              </a:rPr>
              <a:t>Đông</a:t>
            </a:r>
            <a:r>
              <a:rPr lang="en-US" b="1" dirty="0">
                <a:latin typeface="Times New Roman" pitchFamily="18" charset="0"/>
                <a:cs typeface="Times New Roman" pitchFamily="18" charset="0"/>
              </a:rPr>
              <a:t> Phi.			D. </a:t>
            </a:r>
            <a:r>
              <a:rPr lang="en-US" b="1" dirty="0" err="1">
                <a:latin typeface="Times New Roman" pitchFamily="18" charset="0"/>
                <a:cs typeface="Times New Roman" pitchFamily="18" charset="0"/>
              </a:rPr>
              <a:t>Tây</a:t>
            </a:r>
            <a:r>
              <a:rPr lang="en-US" b="1" dirty="0">
                <a:latin typeface="Times New Roman" pitchFamily="18" charset="0"/>
                <a:cs typeface="Times New Roman" pitchFamily="18" charset="0"/>
              </a:rPr>
              <a:t> Phi.</a:t>
            </a:r>
          </a:p>
          <a:p>
            <a:r>
              <a:rPr lang="en-US" b="1" u="sng" dirty="0" err="1">
                <a:latin typeface="Times New Roman" pitchFamily="18" charset="0"/>
                <a:cs typeface="Times New Roman" pitchFamily="18" charset="0"/>
              </a:rPr>
              <a:t>Câu</a:t>
            </a:r>
            <a:r>
              <a:rPr lang="en-US" b="1" u="sng" dirty="0">
                <a:latin typeface="Times New Roman" pitchFamily="18" charset="0"/>
                <a:cs typeface="Times New Roman" pitchFamily="18" charset="0"/>
              </a:rPr>
              <a:t> 3</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Năm</a:t>
            </a:r>
            <a:r>
              <a:rPr lang="en-US" b="1" dirty="0">
                <a:latin typeface="Times New Roman" pitchFamily="18" charset="0"/>
                <a:cs typeface="Times New Roman" pitchFamily="18" charset="0"/>
              </a:rPr>
              <a:t> 1960 </a:t>
            </a:r>
            <a:r>
              <a:rPr lang="en-US" b="1" dirty="0" err="1">
                <a:latin typeface="Times New Roman" pitchFamily="18" charset="0"/>
                <a:cs typeface="Times New Roman" pitchFamily="18" charset="0"/>
              </a:rPr>
              <a:t>gọi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năm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châu</a:t>
            </a:r>
            <a:r>
              <a:rPr lang="en-US" b="1" dirty="0">
                <a:latin typeface="Times New Roman" pitchFamily="18" charset="0"/>
                <a:cs typeface="Times New Roman" pitchFamily="18" charset="0"/>
              </a:rPr>
              <a:t> phi”, </a:t>
            </a:r>
            <a:r>
              <a:rPr lang="en-US" b="1" dirty="0" err="1">
                <a:latin typeface="Times New Roman" pitchFamily="18" charset="0"/>
                <a:cs typeface="Times New Roman" pitchFamily="18" charset="0"/>
              </a:rPr>
              <a:t>vì</a:t>
            </a:r>
            <a:endParaRPr lang="en-US" b="1" dirty="0">
              <a:latin typeface="Times New Roman" pitchFamily="18" charset="0"/>
              <a:cs typeface="Times New Roman" pitchFamily="18" charset="0"/>
            </a:endParaRPr>
          </a:p>
          <a:p>
            <a:r>
              <a:rPr lang="en-US" b="1" dirty="0">
                <a:latin typeface="Times New Roman" pitchFamily="18" charset="0"/>
                <a:cs typeface="Times New Roman" pitchFamily="18" charset="0"/>
              </a:rPr>
              <a:t>A. </a:t>
            </a:r>
            <a:r>
              <a:rPr lang="en-US" b="1" dirty="0" err="1">
                <a:latin typeface="Times New Roman" pitchFamily="18" charset="0"/>
                <a:cs typeface="Times New Roman" pitchFamily="18" charset="0"/>
              </a:rPr>
              <a:t>tất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châu</a:t>
            </a:r>
            <a:r>
              <a:rPr lang="en-US" b="1" dirty="0">
                <a:latin typeface="Times New Roman" pitchFamily="18" charset="0"/>
                <a:cs typeface="Times New Roman" pitchFamily="18" charset="0"/>
              </a:rPr>
              <a:t> Phi </a:t>
            </a:r>
            <a:r>
              <a:rPr lang="en-US" b="1" dirty="0" err="1">
                <a:latin typeface="Times New Roman" pitchFamily="18" charset="0"/>
                <a:cs typeface="Times New Roman" pitchFamily="18" charset="0"/>
              </a:rPr>
              <a:t>đều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lập</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B. </a:t>
            </a:r>
            <a:r>
              <a:rPr lang="en-US" b="1" dirty="0" err="1">
                <a:latin typeface="Times New Roman" pitchFamily="18" charset="0"/>
                <a:cs typeface="Times New Roman" pitchFamily="18" charset="0"/>
              </a:rPr>
              <a:t>có</a:t>
            </a:r>
            <a:r>
              <a:rPr lang="en-US" b="1" dirty="0">
                <a:latin typeface="Times New Roman" pitchFamily="18" charset="0"/>
                <a:cs typeface="Times New Roman" pitchFamily="18" charset="0"/>
              </a:rPr>
              <a:t> 17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châu</a:t>
            </a:r>
            <a:r>
              <a:rPr lang="en-US" b="1" dirty="0">
                <a:latin typeface="Times New Roman" pitchFamily="18" charset="0"/>
                <a:cs typeface="Times New Roman" pitchFamily="18" charset="0"/>
              </a:rPr>
              <a:t> Phi </a:t>
            </a:r>
            <a:r>
              <a:rPr lang="en-US" b="1" dirty="0" err="1">
                <a:latin typeface="Times New Roman" pitchFamily="18" charset="0"/>
                <a:cs typeface="Times New Roman" pitchFamily="18" charset="0"/>
              </a:rPr>
              <a:t>giành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lập</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C. </a:t>
            </a:r>
            <a:r>
              <a:rPr lang="en-US" b="1" dirty="0" err="1">
                <a:latin typeface="Times New Roman" pitchFamily="18" charset="0"/>
                <a:cs typeface="Times New Roman" pitchFamily="18" charset="0"/>
              </a:rPr>
              <a:t>chủ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nghĩa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đổ</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châu</a:t>
            </a:r>
            <a:r>
              <a:rPr lang="en-US" b="1" dirty="0">
                <a:latin typeface="Times New Roman" pitchFamily="18" charset="0"/>
                <a:cs typeface="Times New Roman" pitchFamily="18" charset="0"/>
              </a:rPr>
              <a:t> Phi.</a:t>
            </a:r>
          </a:p>
          <a:p>
            <a:r>
              <a:rPr lang="en-US" b="1" dirty="0">
                <a:latin typeface="Times New Roman" pitchFamily="18" charset="0"/>
                <a:cs typeface="Times New Roman" pitchFamily="18" charset="0"/>
              </a:rPr>
              <a:t>D. </a:t>
            </a:r>
            <a:r>
              <a:rPr lang="en-US" b="1" dirty="0" err="1">
                <a:latin typeface="Times New Roman" pitchFamily="18" charset="0"/>
                <a:cs typeface="Times New Roman" pitchFamily="18" charset="0"/>
              </a:rPr>
              <a:t>hệ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địa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để</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quốc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lượt</a:t>
            </a:r>
            <a:r>
              <a:rPr lang="en-US" b="1" dirty="0">
                <a:latin typeface="Times New Roman" pitchFamily="18" charset="0"/>
                <a:cs typeface="Times New Roman" pitchFamily="18" charset="0"/>
              </a:rPr>
              <a:t> tan </a:t>
            </a:r>
            <a:r>
              <a:rPr lang="en-US" b="1" dirty="0" err="1">
                <a:latin typeface="Times New Roman" pitchFamily="18" charset="0"/>
                <a:cs typeface="Times New Roman" pitchFamily="18" charset="0"/>
              </a:rPr>
              <a:t>rã</a:t>
            </a:r>
            <a:r>
              <a:rPr lang="en-US" b="1" dirty="0">
                <a:latin typeface="Times New Roman" pitchFamily="18" charset="0"/>
                <a:cs typeface="Times New Roman" pitchFamily="18" charset="0"/>
              </a:rPr>
              <a:t>.</a:t>
            </a:r>
          </a:p>
          <a:p>
            <a:r>
              <a:rPr lang="en-US" b="1" u="sng" dirty="0" err="1">
                <a:latin typeface="Times New Roman" pitchFamily="18" charset="0"/>
                <a:cs typeface="Times New Roman" pitchFamily="18" charset="0"/>
              </a:rPr>
              <a:t>Câu</a:t>
            </a:r>
            <a:r>
              <a:rPr lang="en-US" b="1" u="sng" dirty="0">
                <a:latin typeface="Times New Roman" pitchFamily="18" charset="0"/>
                <a:cs typeface="Times New Roman" pitchFamily="18" charset="0"/>
              </a:rPr>
              <a:t> 4</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thắng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Phủ</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Việt</a:t>
            </a:r>
            <a:r>
              <a:rPr lang="en-US" b="1" dirty="0">
                <a:latin typeface="Times New Roman" pitchFamily="18" charset="0"/>
                <a:cs typeface="Times New Roman" pitchFamily="18" charset="0"/>
              </a:rPr>
              <a:t> Nam </a:t>
            </a:r>
            <a:r>
              <a:rPr lang="en-US" b="1" dirty="0" err="1">
                <a:latin typeface="Times New Roman" pitchFamily="18" charset="0"/>
                <a:cs typeface="Times New Roman" pitchFamily="18" charset="0"/>
              </a:rPr>
              <a:t>ảnh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hưởng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mẽ</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phóng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nào</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châu</a:t>
            </a:r>
            <a:r>
              <a:rPr lang="en-US" b="1" dirty="0">
                <a:latin typeface="Times New Roman" pitchFamily="18" charset="0"/>
                <a:cs typeface="Times New Roman" pitchFamily="18" charset="0"/>
              </a:rPr>
              <a:t> Phi?</a:t>
            </a:r>
          </a:p>
          <a:p>
            <a:r>
              <a:rPr lang="en-US" b="1" dirty="0">
                <a:latin typeface="Times New Roman" pitchFamily="18" charset="0"/>
                <a:cs typeface="Times New Roman" pitchFamily="18" charset="0"/>
              </a:rPr>
              <a:t>A. Ai </a:t>
            </a:r>
            <a:r>
              <a:rPr lang="en-US" b="1" dirty="0" err="1">
                <a:latin typeface="Times New Roman" pitchFamily="18" charset="0"/>
                <a:cs typeface="Times New Roman" pitchFamily="18" charset="0"/>
              </a:rPr>
              <a:t>Cập</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B</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Tuy</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ni</a:t>
            </a:r>
            <a:r>
              <a:rPr lang="en-US" b="1" dirty="0">
                <a:latin typeface="Times New Roman" pitchFamily="18" charset="0"/>
                <a:cs typeface="Times New Roman" pitchFamily="18" charset="0"/>
              </a:rPr>
              <a:t>-di.	</a:t>
            </a:r>
            <a:r>
              <a:rPr lang="en-US" b="1" dirty="0" smtClean="0">
                <a:latin typeface="Times New Roman" pitchFamily="18" charset="0"/>
                <a:cs typeface="Times New Roman" pitchFamily="18" charset="0"/>
              </a:rPr>
              <a:t>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Ăng</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gô</a:t>
            </a:r>
            <a:r>
              <a:rPr lang="en-US" b="1" dirty="0">
                <a:latin typeface="Times New Roman" pitchFamily="18" charset="0"/>
                <a:cs typeface="Times New Roman" pitchFamily="18" charset="0"/>
              </a:rPr>
              <a:t>-la.		D. An-</a:t>
            </a:r>
            <a:r>
              <a:rPr lang="en-US" b="1" dirty="0" err="1">
                <a:latin typeface="Times New Roman" pitchFamily="18" charset="0"/>
                <a:cs typeface="Times New Roman" pitchFamily="18" charset="0"/>
              </a:rPr>
              <a:t>giê</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ri</a:t>
            </a:r>
            <a:r>
              <a:rPr lang="en-US" b="1" dirty="0">
                <a:latin typeface="Times New Roman" pitchFamily="18" charset="0"/>
                <a:cs typeface="Times New Roman" pitchFamily="18" charset="0"/>
              </a:rPr>
              <a:t>.</a:t>
            </a:r>
          </a:p>
        </p:txBody>
      </p:sp>
    </p:spTree>
    <p:extLst>
      <p:ext uri="{BB962C8B-B14F-4D97-AF65-F5344CB8AC3E}">
        <p14:creationId xmlns:p14="http://schemas.microsoft.com/office/powerpoint/2010/main" val="2439771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0631" y="152400"/>
            <a:ext cx="7848600" cy="5909310"/>
          </a:xfrm>
          <a:prstGeom prst="rect">
            <a:avLst/>
          </a:prstGeom>
          <a:solidFill>
            <a:srgbClr val="FFFF00"/>
          </a:solidFill>
        </p:spPr>
        <p:txBody>
          <a:bodyPr wrap="square">
            <a:spAutoFit/>
          </a:bodyPr>
          <a:lstStyle/>
          <a:p>
            <a:r>
              <a:rPr lang="en-US" b="1" u="sng" dirty="0" err="1">
                <a:latin typeface="Times New Roman" pitchFamily="18" charset="0"/>
                <a:cs typeface="Times New Roman" pitchFamily="18" charset="0"/>
              </a:rPr>
              <a:t>Câu</a:t>
            </a:r>
            <a:r>
              <a:rPr lang="en-US" b="1" u="sng" dirty="0">
                <a:latin typeface="Times New Roman" pitchFamily="18" charset="0"/>
                <a:cs typeface="Times New Roman" pitchFamily="18" charset="0"/>
              </a:rPr>
              <a:t> 5</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dấu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mốc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về</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bản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nghĩa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cùng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hệ</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địa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nó</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châu</a:t>
            </a:r>
            <a:r>
              <a:rPr lang="en-US" b="1" dirty="0">
                <a:latin typeface="Times New Roman" pitchFamily="18" charset="0"/>
                <a:cs typeface="Times New Roman" pitchFamily="18" charset="0"/>
              </a:rPr>
              <a:t> Phi?</a:t>
            </a:r>
          </a:p>
          <a:p>
            <a:r>
              <a:rPr lang="en-US" b="1" dirty="0">
                <a:latin typeface="Times New Roman" pitchFamily="18" charset="0"/>
                <a:cs typeface="Times New Roman" pitchFamily="18" charset="0"/>
              </a:rPr>
              <a:t>A. 1960: "</a:t>
            </a:r>
            <a:r>
              <a:rPr lang="en-US" b="1" dirty="0" err="1">
                <a:latin typeface="Times New Roman" pitchFamily="18" charset="0"/>
                <a:cs typeface="Times New Roman" pitchFamily="18" charset="0"/>
              </a:rPr>
              <a:t>Năm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Châu</a:t>
            </a:r>
            <a:r>
              <a:rPr lang="en-US" b="1" dirty="0">
                <a:latin typeface="Times New Roman" pitchFamily="18" charset="0"/>
                <a:cs typeface="Times New Roman" pitchFamily="18" charset="0"/>
              </a:rPr>
              <a:t> Phi".</a:t>
            </a:r>
          </a:p>
          <a:p>
            <a:r>
              <a:rPr lang="en-US" b="1" dirty="0">
                <a:latin typeface="Times New Roman" pitchFamily="18" charset="0"/>
                <a:cs typeface="Times New Roman" pitchFamily="18" charset="0"/>
              </a:rPr>
              <a:t>B. 1962: An-</a:t>
            </a:r>
            <a:r>
              <a:rPr lang="en-US" b="1" dirty="0" err="1">
                <a:latin typeface="Times New Roman" pitchFamily="18" charset="0"/>
                <a:cs typeface="Times New Roman" pitchFamily="18" charset="0"/>
              </a:rPr>
              <a:t>giê</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ri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lập</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C. 1994: </a:t>
            </a:r>
            <a:r>
              <a:rPr lang="en-US" b="1" dirty="0" err="1">
                <a:latin typeface="Times New Roman" pitchFamily="18" charset="0"/>
                <a:cs typeface="Times New Roman" pitchFamily="18" charset="0"/>
              </a:rPr>
              <a:t>Nen-xơn</a:t>
            </a:r>
            <a:r>
              <a:rPr lang="en-US" b="1" dirty="0">
                <a:latin typeface="Times New Roman" pitchFamily="18" charset="0"/>
                <a:cs typeface="Times New Roman" pitchFamily="18" charset="0"/>
              </a:rPr>
              <a:t> Man-</a:t>
            </a:r>
            <a:r>
              <a:rPr lang="en-US" b="1" dirty="0" err="1">
                <a:latin typeface="Times New Roman" pitchFamily="18" charset="0"/>
                <a:cs typeface="Times New Roman" pitchFamily="18" charset="0"/>
              </a:rPr>
              <a:t>đê</a:t>
            </a:r>
            <a:r>
              <a:rPr lang="en-US" b="1" dirty="0">
                <a:latin typeface="Times New Roman" pitchFamily="18" charset="0"/>
                <a:cs typeface="Times New Roman" pitchFamily="18" charset="0"/>
              </a:rPr>
              <a:t>-la </a:t>
            </a:r>
            <a:r>
              <a:rPr lang="en-US" b="1" dirty="0" err="1">
                <a:latin typeface="Times New Roman" pitchFamily="18" charset="0"/>
                <a:cs typeface="Times New Roman" pitchFamily="18" charset="0"/>
              </a:rPr>
              <a:t>trở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tổng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thống</a:t>
            </a:r>
            <a:r>
              <a:rPr lang="en-US" b="1" dirty="0">
                <a:latin typeface="Times New Roman" pitchFamily="18" charset="0"/>
                <a:cs typeface="Times New Roman" pitchFamily="18" charset="0"/>
              </a:rPr>
              <a:t> da </a:t>
            </a:r>
            <a:r>
              <a:rPr lang="en-US" b="1" dirty="0" err="1">
                <a:latin typeface="Times New Roman" pitchFamily="18" charset="0"/>
                <a:cs typeface="Times New Roman" pitchFamily="18" charset="0"/>
              </a:rPr>
              <a:t>đen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đầu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tiên</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D. 11/1975: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hòa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Angôla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đời</a:t>
            </a:r>
            <a:r>
              <a:rPr lang="en-US" b="1" dirty="0">
                <a:latin typeface="Times New Roman" pitchFamily="18" charset="0"/>
                <a:cs typeface="Times New Roman" pitchFamily="18" charset="0"/>
              </a:rPr>
              <a:t>.</a:t>
            </a:r>
          </a:p>
          <a:p>
            <a:r>
              <a:rPr lang="en-US" b="1" u="sng" dirty="0" err="1">
                <a:latin typeface="Times New Roman" pitchFamily="18" charset="0"/>
                <a:cs typeface="Times New Roman" pitchFamily="18" charset="0"/>
              </a:rPr>
              <a:t>Câu</a:t>
            </a:r>
            <a:r>
              <a:rPr lang="en-US" b="1" u="sng" dirty="0">
                <a:latin typeface="Times New Roman" pitchFamily="18" charset="0"/>
                <a:cs typeface="Times New Roman" pitchFamily="18" charset="0"/>
              </a:rPr>
              <a:t> 6</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Đâu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khó</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châu</a:t>
            </a:r>
            <a:r>
              <a:rPr lang="en-US" b="1" dirty="0">
                <a:latin typeface="Times New Roman" pitchFamily="18" charset="0"/>
                <a:cs typeface="Times New Roman" pitchFamily="18" charset="0"/>
              </a:rPr>
              <a:t> Phi </a:t>
            </a:r>
            <a:r>
              <a:rPr lang="en-US" b="1" dirty="0" err="1">
                <a:latin typeface="Times New Roman" pitchFamily="18" charset="0"/>
                <a:cs typeface="Times New Roman" pitchFamily="18" charset="0"/>
              </a:rPr>
              <a:t>gặp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cuối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những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năm</a:t>
            </a:r>
            <a:r>
              <a:rPr lang="en-US" b="1" dirty="0">
                <a:latin typeface="Times New Roman" pitchFamily="18" charset="0"/>
                <a:cs typeface="Times New Roman" pitchFamily="18" charset="0"/>
              </a:rPr>
              <a:t> 80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kỉ</a:t>
            </a:r>
            <a:r>
              <a:rPr lang="en-US" b="1" dirty="0">
                <a:latin typeface="Times New Roman" pitchFamily="18" charset="0"/>
                <a:cs typeface="Times New Roman" pitchFamily="18" charset="0"/>
              </a:rPr>
              <a:t> XX </a:t>
            </a:r>
            <a:r>
              <a:rPr lang="en-US" b="1" dirty="0" err="1">
                <a:latin typeface="Times New Roman" pitchFamily="18" charset="0"/>
                <a:cs typeface="Times New Roman" pitchFamily="18" charset="0"/>
              </a:rPr>
              <a:t>đến</a:t>
            </a:r>
            <a:r>
              <a:rPr lang="en-US" b="1" dirty="0">
                <a:latin typeface="Times New Roman" pitchFamily="18" charset="0"/>
                <a:cs typeface="Times New Roman" pitchFamily="18" charset="0"/>
              </a:rPr>
              <a:t> nay?</a:t>
            </a:r>
          </a:p>
          <a:p>
            <a:r>
              <a:rPr lang="en-US" b="1" dirty="0">
                <a:latin typeface="Times New Roman" pitchFamily="18" charset="0"/>
                <a:cs typeface="Times New Roman" pitchFamily="18" charset="0"/>
              </a:rPr>
              <a:t>A.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cuộc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xung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nội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đẫm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máu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giữa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bộ</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sắc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tộc</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B.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bùng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đói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nghèo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nợ</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nần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chồng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chất</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C.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xâm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bóc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nghĩa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mới</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D.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giúp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đỡ</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giàu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giới</a:t>
            </a:r>
            <a:r>
              <a:rPr lang="en-US" b="1" dirty="0">
                <a:latin typeface="Times New Roman" pitchFamily="18" charset="0"/>
                <a:cs typeface="Times New Roman" pitchFamily="18" charset="0"/>
              </a:rPr>
              <a:t>.</a:t>
            </a:r>
          </a:p>
          <a:p>
            <a:r>
              <a:rPr lang="en-US" b="1" u="sng" dirty="0" err="1">
                <a:latin typeface="Times New Roman" pitchFamily="18" charset="0"/>
                <a:cs typeface="Times New Roman" pitchFamily="18" charset="0"/>
              </a:rPr>
              <a:t>Câu</a:t>
            </a:r>
            <a:r>
              <a:rPr lang="en-US" b="1" u="sng" dirty="0">
                <a:latin typeface="Times New Roman" pitchFamily="18" charset="0"/>
                <a:cs typeface="Times New Roman" pitchFamily="18" charset="0"/>
              </a:rPr>
              <a:t> 7</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thù</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yếu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cuộc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phóng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da </a:t>
            </a:r>
            <a:r>
              <a:rPr lang="en-US" b="1" dirty="0" err="1">
                <a:latin typeface="Times New Roman" pitchFamily="18" charset="0"/>
                <a:cs typeface="Times New Roman" pitchFamily="18" charset="0"/>
              </a:rPr>
              <a:t>đen</a:t>
            </a:r>
            <a:r>
              <a:rPr lang="en-US" b="1" dirty="0">
                <a:latin typeface="Times New Roman" pitchFamily="18" charset="0"/>
                <a:cs typeface="Times New Roman" pitchFamily="18" charset="0"/>
              </a:rPr>
              <a:t> ở Nam Phi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ai</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A. </a:t>
            </a:r>
            <a:r>
              <a:rPr lang="en-US" b="1" dirty="0" err="1">
                <a:latin typeface="Times New Roman" pitchFamily="18" charset="0"/>
                <a:cs typeface="Times New Roman" pitchFamily="18" charset="0"/>
              </a:rPr>
              <a:t>Chủ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nghĩa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cũ</a:t>
            </a:r>
            <a:r>
              <a:rPr lang="en-US" b="1" dirty="0">
                <a:latin typeface="Times New Roman" pitchFamily="18" charset="0"/>
                <a:cs typeface="Times New Roman" pitchFamily="18" charset="0"/>
              </a:rPr>
              <a:t>.		B. </a:t>
            </a:r>
            <a:r>
              <a:rPr lang="en-US" b="1" dirty="0" err="1">
                <a:latin typeface="Times New Roman" pitchFamily="18" charset="0"/>
                <a:cs typeface="Times New Roman" pitchFamily="18" charset="0"/>
              </a:rPr>
              <a:t>Chủ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nghĩa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mới</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C. </a:t>
            </a:r>
            <a:r>
              <a:rPr lang="en-US" b="1" dirty="0" err="1">
                <a:latin typeface="Times New Roman" pitchFamily="18" charset="0"/>
                <a:cs typeface="Times New Roman" pitchFamily="18" charset="0"/>
              </a:rPr>
              <a:t>Chủ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nghĩa</a:t>
            </a:r>
            <a:r>
              <a:rPr lang="en-US" b="1" dirty="0">
                <a:latin typeface="Times New Roman" pitchFamily="18" charset="0"/>
                <a:cs typeface="Times New Roman" pitchFamily="18" charset="0"/>
              </a:rPr>
              <a:t> A-</a:t>
            </a:r>
            <a:r>
              <a:rPr lang="en-US" b="1" dirty="0" err="1">
                <a:latin typeface="Times New Roman" pitchFamily="18" charset="0"/>
                <a:cs typeface="Times New Roman" pitchFamily="18" charset="0"/>
              </a:rPr>
              <a:t>pác</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thai.</a:t>
            </a:r>
            <a:r>
              <a:rPr lang="en-US" b="1" dirty="0">
                <a:latin typeface="Times New Roman" pitchFamily="18" charset="0"/>
                <a:cs typeface="Times New Roman" pitchFamily="18" charset="0"/>
              </a:rPr>
              <a:t>		D. </a:t>
            </a:r>
            <a:r>
              <a:rPr lang="en-US" b="1" dirty="0" err="1">
                <a:latin typeface="Times New Roman" pitchFamily="18" charset="0"/>
                <a:cs typeface="Times New Roman" pitchFamily="18" charset="0"/>
              </a:rPr>
              <a:t>Chủ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nghĩa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mới</a:t>
            </a:r>
            <a:r>
              <a:rPr lang="en-US" b="1" dirty="0">
                <a:latin typeface="Times New Roman" pitchFamily="18" charset="0"/>
                <a:cs typeface="Times New Roman" pitchFamily="18" charset="0"/>
              </a:rPr>
              <a:t>.</a:t>
            </a:r>
          </a:p>
          <a:p>
            <a:r>
              <a:rPr lang="en-US" b="1" u="sng" dirty="0" err="1">
                <a:latin typeface="Times New Roman" pitchFamily="18" charset="0"/>
                <a:cs typeface="Times New Roman" pitchFamily="18" charset="0"/>
              </a:rPr>
              <a:t>Câu</a:t>
            </a:r>
            <a:r>
              <a:rPr lang="en-US" b="1" u="sng" dirty="0">
                <a:latin typeface="Times New Roman" pitchFamily="18" charset="0"/>
                <a:cs typeface="Times New Roman" pitchFamily="18" charset="0"/>
              </a:rPr>
              <a:t> 8</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Tội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lớn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nghĩa</a:t>
            </a:r>
            <a:r>
              <a:rPr lang="en-US" b="1" dirty="0">
                <a:latin typeface="Times New Roman" pitchFamily="18" charset="0"/>
                <a:cs typeface="Times New Roman" pitchFamily="18" charset="0"/>
              </a:rPr>
              <a:t> A-</a:t>
            </a:r>
            <a:r>
              <a:rPr lang="en-US" b="1" dirty="0" err="1">
                <a:latin typeface="Times New Roman" pitchFamily="18" charset="0"/>
                <a:cs typeface="Times New Roman" pitchFamily="18" charset="0"/>
              </a:rPr>
              <a:t>pác</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thai</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châu</a:t>
            </a:r>
            <a:r>
              <a:rPr lang="en-US" b="1" dirty="0">
                <a:latin typeface="Times New Roman" pitchFamily="18" charset="0"/>
                <a:cs typeface="Times New Roman" pitchFamily="18" charset="0"/>
              </a:rPr>
              <a:t> Phi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gì</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A. </a:t>
            </a:r>
            <a:r>
              <a:rPr lang="en-US" b="1" dirty="0" err="1">
                <a:latin typeface="Times New Roman" pitchFamily="18" charset="0"/>
                <a:cs typeface="Times New Roman" pitchFamily="18" charset="0"/>
              </a:rPr>
              <a:t>Bóc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lột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tàn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bạo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da </a:t>
            </a:r>
            <a:r>
              <a:rPr lang="en-US" b="1" dirty="0" err="1">
                <a:latin typeface="Times New Roman" pitchFamily="18" charset="0"/>
                <a:cs typeface="Times New Roman" pitchFamily="18" charset="0"/>
              </a:rPr>
              <a:t>đen</a:t>
            </a:r>
            <a:endParaRPr lang="en-US" b="1" dirty="0">
              <a:latin typeface="Times New Roman" pitchFamily="18" charset="0"/>
              <a:cs typeface="Times New Roman" pitchFamily="18" charset="0"/>
            </a:endParaRPr>
          </a:p>
          <a:p>
            <a:r>
              <a:rPr lang="en-US" b="1" dirty="0">
                <a:latin typeface="Times New Roman" pitchFamily="18" charset="0"/>
                <a:cs typeface="Times New Roman" pitchFamily="18" charset="0"/>
              </a:rPr>
              <a:t>B. </a:t>
            </a:r>
            <a:r>
              <a:rPr lang="en-US" b="1" dirty="0" err="1">
                <a:latin typeface="Times New Roman" pitchFamily="18" charset="0"/>
                <a:cs typeface="Times New Roman" pitchFamily="18" charset="0"/>
              </a:rPr>
              <a:t>Gây</a:t>
            </a:r>
            <a:r>
              <a:rPr lang="en-US" b="1" dirty="0">
                <a:latin typeface="Times New Roman" pitchFamily="18" charset="0"/>
                <a:cs typeface="Times New Roman" pitchFamily="18" charset="0"/>
              </a:rPr>
              <a:t> chia </a:t>
            </a:r>
            <a:r>
              <a:rPr lang="en-US" b="1" dirty="0" err="1">
                <a:latin typeface="Times New Roman" pitchFamily="18" charset="0"/>
                <a:cs typeface="Times New Roman" pitchFamily="18" charset="0"/>
              </a:rPr>
              <a:t>rẽ</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nội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bộ</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Nam Phi.</a:t>
            </a:r>
          </a:p>
          <a:p>
            <a:r>
              <a:rPr lang="en-US" b="1" dirty="0">
                <a:latin typeface="Times New Roman" pitchFamily="18" charset="0"/>
                <a:cs typeface="Times New Roman" pitchFamily="18" charset="0"/>
              </a:rPr>
              <a:t>C. </a:t>
            </a:r>
            <a:r>
              <a:rPr lang="en-US" b="1" dirty="0" err="1">
                <a:latin typeface="Times New Roman" pitchFamily="18" charset="0"/>
                <a:cs typeface="Times New Roman" pitchFamily="18" charset="0"/>
              </a:rPr>
              <a:t>Tước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quyền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tự</a:t>
            </a:r>
            <a:r>
              <a:rPr lang="en-US" b="1" dirty="0">
                <a:latin typeface="Times New Roman" pitchFamily="18" charset="0"/>
                <a:cs typeface="Times New Roman" pitchFamily="18" charset="0"/>
              </a:rPr>
              <a:t> do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da </a:t>
            </a:r>
            <a:r>
              <a:rPr lang="en-US" b="1" dirty="0" err="1">
                <a:latin typeface="Times New Roman" pitchFamily="18" charset="0"/>
                <a:cs typeface="Times New Roman" pitchFamily="18" charset="0"/>
              </a:rPr>
              <a:t>đen</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D. </a:t>
            </a:r>
            <a:r>
              <a:rPr lang="en-US" b="1" dirty="0" err="1">
                <a:latin typeface="Times New Roman" pitchFamily="18" charset="0"/>
                <a:cs typeface="Times New Roman" pitchFamily="18" charset="0"/>
              </a:rPr>
              <a:t>Phân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biệt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chủng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chủng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đối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da </a:t>
            </a:r>
            <a:r>
              <a:rPr lang="en-US" b="1" dirty="0" err="1">
                <a:latin typeface="Times New Roman" pitchFamily="18" charset="0"/>
                <a:cs typeface="Times New Roman" pitchFamily="18" charset="0"/>
              </a:rPr>
              <a:t>đen</a:t>
            </a:r>
            <a:r>
              <a:rPr lang="en-US" b="1" dirty="0">
                <a:latin typeface="Times New Roman" pitchFamily="18" charset="0"/>
                <a:cs typeface="Times New Roman" pitchFamily="18" charset="0"/>
              </a:rPr>
              <a:t>.</a:t>
            </a:r>
          </a:p>
        </p:txBody>
      </p:sp>
    </p:spTree>
    <p:extLst>
      <p:ext uri="{BB962C8B-B14F-4D97-AF65-F5344CB8AC3E}">
        <p14:creationId xmlns:p14="http://schemas.microsoft.com/office/powerpoint/2010/main" val="2832911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t>
            </a:r>
            <a:endParaRPr lang="en-US"/>
          </a:p>
        </p:txBody>
      </p:sp>
      <p:sp>
        <p:nvSpPr>
          <p:cNvPr id="3" name="Content Placeholder 2"/>
          <p:cNvSpPr>
            <a:spLocks noGrp="1"/>
          </p:cNvSpPr>
          <p:nvPr>
            <p:ph idx="1"/>
          </p:nvPr>
        </p:nvSpPr>
        <p:spPr/>
        <p:txBody>
          <a:bodyPr/>
          <a:lstStyle/>
          <a:p>
            <a:pPr marL="0" indent="0" algn="ctr">
              <a:buNone/>
            </a:pPr>
            <a:r>
              <a:rPr lang="en-US" smtClean="0"/>
              <a:t> </a:t>
            </a:r>
            <a:endParaRPr lang="en-US"/>
          </a:p>
        </p:txBody>
      </p:sp>
      <p:sp>
        <p:nvSpPr>
          <p:cNvPr id="4" name="Rectangle 3"/>
          <p:cNvSpPr/>
          <p:nvPr/>
        </p:nvSpPr>
        <p:spPr>
          <a:xfrm>
            <a:off x="949854" y="2967335"/>
            <a:ext cx="7244291" cy="923330"/>
          </a:xfrm>
          <a:prstGeom prst="rect">
            <a:avLst/>
          </a:prstGeom>
          <a:noFill/>
        </p:spPr>
        <p:txBody>
          <a:bodyPr wrap="none" lIns="91440" tIns="45720" rIns="91440" bIns="45720">
            <a:spAutoFit/>
          </a:bodyPr>
          <a:lstStyle/>
          <a:p>
            <a:pPr algn="ctr"/>
            <a:r>
              <a:rPr lang="en-US" sz="5400" b="1" cap="none" spc="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Bài 6: Các nước châu Phi</a:t>
            </a:r>
            <a:endParaRPr lang="en-US" sz="5400" b="1" cap="none" spc="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2545032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4800"/>
            <a:ext cx="8382000" cy="6186309"/>
          </a:xfrm>
          <a:prstGeom prst="rect">
            <a:avLst/>
          </a:prstGeom>
          <a:solidFill>
            <a:srgbClr val="FFFF00"/>
          </a:solidFill>
        </p:spPr>
        <p:txBody>
          <a:bodyPr wrap="square">
            <a:spAutoFit/>
          </a:bodyPr>
          <a:lstStyle/>
          <a:p>
            <a:r>
              <a:rPr lang="en-US" b="1" u="sng" dirty="0" err="1">
                <a:latin typeface="Times New Roman" pitchFamily="18" charset="0"/>
                <a:cs typeface="Times New Roman" pitchFamily="18" charset="0"/>
              </a:rPr>
              <a:t>Câu</a:t>
            </a:r>
            <a:r>
              <a:rPr lang="en-US" b="1" u="sng" dirty="0">
                <a:latin typeface="Times New Roman" pitchFamily="18" charset="0"/>
                <a:cs typeface="Times New Roman" pitchFamily="18" charset="0"/>
              </a:rPr>
              <a:t> 9</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dưới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đây</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gắn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tuổi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Nen-Xơn</a:t>
            </a:r>
            <a:r>
              <a:rPr lang="en-US" b="1" dirty="0">
                <a:latin typeface="Times New Roman" pitchFamily="18" charset="0"/>
                <a:cs typeface="Times New Roman" pitchFamily="18" charset="0"/>
              </a:rPr>
              <a:t> Man-</a:t>
            </a:r>
            <a:r>
              <a:rPr lang="en-US" b="1" dirty="0" err="1">
                <a:latin typeface="Times New Roman" pitchFamily="18" charset="0"/>
                <a:cs typeface="Times New Roman" pitchFamily="18" charset="0"/>
              </a:rPr>
              <a:t>đê</a:t>
            </a:r>
            <a:r>
              <a:rPr lang="en-US" b="1" dirty="0">
                <a:latin typeface="Times New Roman" pitchFamily="18" charset="0"/>
                <a:cs typeface="Times New Roman" pitchFamily="18" charset="0"/>
              </a:rPr>
              <a:t>- la?</a:t>
            </a:r>
          </a:p>
          <a:p>
            <a:r>
              <a:rPr lang="en-US" b="1" dirty="0">
                <a:latin typeface="Times New Roman" pitchFamily="18" charset="0"/>
                <a:cs typeface="Times New Roman" pitchFamily="18" charset="0"/>
              </a:rPr>
              <a:t>A. </a:t>
            </a:r>
            <a:r>
              <a:rPr lang="en-US" b="1" dirty="0" err="1">
                <a:latin typeface="Times New Roman" pitchFamily="18" charset="0"/>
                <a:cs typeface="Times New Roman" pitchFamily="18" charset="0"/>
              </a:rPr>
              <a:t>Chiến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nổi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tiếng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bọn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B. </a:t>
            </a:r>
            <a:r>
              <a:rPr lang="en-US" b="1" dirty="0" err="1">
                <a:latin typeface="Times New Roman" pitchFamily="18" charset="0"/>
                <a:cs typeface="Times New Roman" pitchFamily="18" charset="0"/>
              </a:rPr>
              <a:t>Lãnh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tụ</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phóng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tộc</a:t>
            </a:r>
            <a:r>
              <a:rPr lang="en-US" b="1" dirty="0">
                <a:latin typeface="Times New Roman" pitchFamily="18" charset="0"/>
                <a:cs typeface="Times New Roman" pitchFamily="18" charset="0"/>
              </a:rPr>
              <a:t> ở An-</a:t>
            </a:r>
            <a:r>
              <a:rPr lang="en-US" b="1" dirty="0" err="1">
                <a:latin typeface="Times New Roman" pitchFamily="18" charset="0"/>
                <a:cs typeface="Times New Roman" pitchFamily="18" charset="0"/>
              </a:rPr>
              <a:t>giê</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ri</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C. </a:t>
            </a:r>
            <a:r>
              <a:rPr lang="en-US" b="1" dirty="0" err="1">
                <a:latin typeface="Times New Roman" pitchFamily="18" charset="0"/>
                <a:cs typeface="Times New Roman" pitchFamily="18" charset="0"/>
              </a:rPr>
              <a:t>Lãnh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tụ</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phóng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tộc</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Ăng</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gô</a:t>
            </a:r>
            <a:r>
              <a:rPr lang="en-US" b="1" dirty="0">
                <a:latin typeface="Times New Roman" pitchFamily="18" charset="0"/>
                <a:cs typeface="Times New Roman" pitchFamily="18" charset="0"/>
              </a:rPr>
              <a:t>-la.</a:t>
            </a:r>
          </a:p>
          <a:p>
            <a:r>
              <a:rPr lang="en-US" b="1" dirty="0">
                <a:latin typeface="Times New Roman" pitchFamily="18" charset="0"/>
                <a:cs typeface="Times New Roman" pitchFamily="18" charset="0"/>
              </a:rPr>
              <a:t>D. </a:t>
            </a:r>
            <a:r>
              <a:rPr lang="en-US" b="1" dirty="0" err="1">
                <a:latin typeface="Times New Roman" pitchFamily="18" charset="0"/>
                <a:cs typeface="Times New Roman" pitchFamily="18" charset="0"/>
              </a:rPr>
              <a:t>Lãnh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tụ</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đấu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tranh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biệt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chủng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tộc</a:t>
            </a:r>
            <a:r>
              <a:rPr lang="en-US" b="1" dirty="0">
                <a:latin typeface="Times New Roman" pitchFamily="18" charset="0"/>
                <a:cs typeface="Times New Roman" pitchFamily="18" charset="0"/>
              </a:rPr>
              <a:t> ở Nam Phi.</a:t>
            </a:r>
          </a:p>
          <a:p>
            <a:r>
              <a:rPr lang="en-US" b="1" u="sng" dirty="0" err="1">
                <a:latin typeface="Times New Roman" pitchFamily="18" charset="0"/>
                <a:cs typeface="Times New Roman" pitchFamily="18" charset="0"/>
              </a:rPr>
              <a:t>Câu</a:t>
            </a:r>
            <a:r>
              <a:rPr lang="en-US" b="1" u="sng" dirty="0">
                <a:latin typeface="Times New Roman" pitchFamily="18" charset="0"/>
                <a:cs typeface="Times New Roman" pitchFamily="18" charset="0"/>
              </a:rPr>
              <a:t> 10</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Nen-xơn</a:t>
            </a:r>
            <a:r>
              <a:rPr lang="en-US" b="1" dirty="0">
                <a:latin typeface="Times New Roman" pitchFamily="18" charset="0"/>
                <a:cs typeface="Times New Roman" pitchFamily="18" charset="0"/>
              </a:rPr>
              <a:t> Man-</a:t>
            </a:r>
            <a:r>
              <a:rPr lang="en-US" b="1" dirty="0" err="1">
                <a:latin typeface="Times New Roman" pitchFamily="18" charset="0"/>
                <a:cs typeface="Times New Roman" pitchFamily="18" charset="0"/>
              </a:rPr>
              <a:t>đê</a:t>
            </a:r>
            <a:r>
              <a:rPr lang="en-US" b="1" dirty="0">
                <a:latin typeface="Times New Roman" pitchFamily="18" charset="0"/>
                <a:cs typeface="Times New Roman" pitchFamily="18" charset="0"/>
              </a:rPr>
              <a:t>-la </a:t>
            </a:r>
            <a:r>
              <a:rPr lang="en-US" b="1" dirty="0" err="1">
                <a:latin typeface="Times New Roman" pitchFamily="18" charset="0"/>
                <a:cs typeface="Times New Roman" pitchFamily="18" charset="0"/>
              </a:rPr>
              <a:t>trở</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tổng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thống</a:t>
            </a:r>
            <a:r>
              <a:rPr lang="en-US" b="1" dirty="0">
                <a:latin typeface="Times New Roman" pitchFamily="18" charset="0"/>
                <a:cs typeface="Times New Roman" pitchFamily="18" charset="0"/>
              </a:rPr>
              <a:t> Nam Phi </a:t>
            </a:r>
            <a:r>
              <a:rPr lang="en-US" b="1" dirty="0" err="1">
                <a:latin typeface="Times New Roman" pitchFamily="18" charset="0"/>
                <a:cs typeface="Times New Roman" pitchFamily="18" charset="0"/>
              </a:rPr>
              <a:t>đánh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dấu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kiện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lịch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sử</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gì</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A.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sụp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đổ</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hoàn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toàn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nghĩa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toàn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giới</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B. </a:t>
            </a:r>
            <a:r>
              <a:rPr lang="en-US" b="1" dirty="0" err="1">
                <a:latin typeface="Times New Roman" pitchFamily="18" charset="0"/>
                <a:cs typeface="Times New Roman" pitchFamily="18" charset="0"/>
              </a:rPr>
              <a:t>Đánh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dấu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bình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đẳng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giữa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màu</a:t>
            </a:r>
            <a:r>
              <a:rPr lang="en-US" b="1" dirty="0">
                <a:latin typeface="Times New Roman" pitchFamily="18" charset="0"/>
                <a:cs typeface="Times New Roman" pitchFamily="18" charset="0"/>
              </a:rPr>
              <a:t> da </a:t>
            </a:r>
            <a:r>
              <a:rPr lang="en-US" b="1" dirty="0" err="1">
                <a:latin typeface="Times New Roman" pitchFamily="18" charset="0"/>
                <a:cs typeface="Times New Roman" pitchFamily="18" charset="0"/>
              </a:rPr>
              <a:t>trên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giới</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C.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chấm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dứt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chủ</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nghĩa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biệt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chủng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tộc</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châu</a:t>
            </a:r>
            <a:r>
              <a:rPr lang="en-US" b="1" dirty="0">
                <a:latin typeface="Times New Roman" pitchFamily="18" charset="0"/>
                <a:cs typeface="Times New Roman" pitchFamily="18" charset="0"/>
              </a:rPr>
              <a:t> Phi </a:t>
            </a:r>
            <a:r>
              <a:rPr lang="en-US" b="1" dirty="0" err="1">
                <a:latin typeface="Times New Roman" pitchFamily="18" charset="0"/>
                <a:cs typeface="Times New Roman" pitchFamily="18" charset="0"/>
              </a:rPr>
              <a:t>kéo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dài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kỉ</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D.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thắng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phóng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tộc</a:t>
            </a:r>
            <a:r>
              <a:rPr lang="en-US" b="1" dirty="0">
                <a:latin typeface="Times New Roman" pitchFamily="18" charset="0"/>
                <a:cs typeface="Times New Roman" pitchFamily="18" charset="0"/>
              </a:rPr>
              <a:t> ở </a:t>
            </a:r>
            <a:r>
              <a:rPr lang="en-US" b="1" dirty="0" err="1">
                <a:latin typeface="Times New Roman" pitchFamily="18" charset="0"/>
                <a:cs typeface="Times New Roman" pitchFamily="18" charset="0"/>
              </a:rPr>
              <a:t>châu</a:t>
            </a:r>
            <a:r>
              <a:rPr lang="en-US" b="1" dirty="0">
                <a:latin typeface="Times New Roman" pitchFamily="18" charset="0"/>
                <a:cs typeface="Times New Roman" pitchFamily="18" charset="0"/>
              </a:rPr>
              <a:t> Phi.</a:t>
            </a:r>
          </a:p>
          <a:p>
            <a:r>
              <a:rPr lang="en-US" b="1" u="sng" dirty="0" err="1">
                <a:latin typeface="Times New Roman" pitchFamily="18" charset="0"/>
                <a:cs typeface="Times New Roman" pitchFamily="18" charset="0"/>
              </a:rPr>
              <a:t>Câu</a:t>
            </a:r>
            <a:r>
              <a:rPr lang="en-US" b="1" u="sng" dirty="0">
                <a:latin typeface="Times New Roman" pitchFamily="18" charset="0"/>
                <a:cs typeface="Times New Roman" pitchFamily="18" charset="0"/>
              </a:rPr>
              <a:t> 11</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mô</a:t>
            </a:r>
            <a:r>
              <a:rPr lang="en-US" b="1" dirty="0">
                <a:latin typeface="Times New Roman" pitchFamily="18" charset="0"/>
                <a:cs typeface="Times New Roman" pitchFamily="18" charset="0"/>
              </a:rPr>
              <a:t>" (6/1996) ở Nam Phi </a:t>
            </a:r>
            <a:r>
              <a:rPr lang="en-US" b="1" dirty="0" err="1">
                <a:latin typeface="Times New Roman" pitchFamily="18" charset="0"/>
                <a:cs typeface="Times New Roman" pitchFamily="18" charset="0"/>
              </a:rPr>
              <a:t>ra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gọi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gì</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A. </a:t>
            </a:r>
            <a:r>
              <a:rPr lang="en-US" b="1" dirty="0" err="1">
                <a:latin typeface="Times New Roman" pitchFamily="18" charset="0"/>
                <a:cs typeface="Times New Roman" pitchFamily="18" charset="0"/>
              </a:rPr>
              <a:t>Giải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quyết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việc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người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da </a:t>
            </a:r>
            <a:r>
              <a:rPr lang="en-US" b="1" dirty="0" err="1">
                <a:latin typeface="Times New Roman" pitchFamily="18" charset="0"/>
                <a:cs typeface="Times New Roman" pitchFamily="18" charset="0"/>
              </a:rPr>
              <a:t>đen</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B. </a:t>
            </a:r>
            <a:r>
              <a:rPr lang="en-US" b="1" dirty="0" err="1">
                <a:latin typeface="Times New Roman" pitchFamily="18" charset="0"/>
                <a:cs typeface="Times New Roman" pitchFamily="18" charset="0"/>
              </a:rPr>
              <a:t>Vì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sự</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ổn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định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triển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đất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C. </a:t>
            </a:r>
            <a:r>
              <a:rPr lang="en-US" b="1" dirty="0" err="1">
                <a:latin typeface="Times New Roman" pitchFamily="18" charset="0"/>
                <a:cs typeface="Times New Roman" pitchFamily="18" charset="0"/>
              </a:rPr>
              <a:t>Hội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nhập</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cùng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triển</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D. </a:t>
            </a:r>
            <a:r>
              <a:rPr lang="en-US" b="1" dirty="0" err="1">
                <a:latin typeface="Times New Roman" pitchFamily="18" charset="0"/>
                <a:cs typeface="Times New Roman" pitchFamily="18" charset="0"/>
              </a:rPr>
              <a:t>Tăng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trưởng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việc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phối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lại</a:t>
            </a:r>
            <a:r>
              <a:rPr lang="en-US" b="1" dirty="0">
                <a:latin typeface="Times New Roman" pitchFamily="18" charset="0"/>
                <a:cs typeface="Times New Roman" pitchFamily="18" charset="0"/>
              </a:rPr>
              <a:t>.</a:t>
            </a:r>
          </a:p>
          <a:p>
            <a:r>
              <a:rPr lang="en-US" b="1" u="sng" dirty="0" err="1">
                <a:latin typeface="Times New Roman" pitchFamily="18" charset="0"/>
                <a:cs typeface="Times New Roman" pitchFamily="18" charset="0"/>
              </a:rPr>
              <a:t>Câu</a:t>
            </a:r>
            <a:r>
              <a:rPr lang="en-US" b="1" u="sng" dirty="0">
                <a:latin typeface="Times New Roman" pitchFamily="18" charset="0"/>
                <a:cs typeface="Times New Roman" pitchFamily="18" charset="0"/>
              </a:rPr>
              <a:t> 12</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Vì</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sao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sau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Chiến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tranh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thứ</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hai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phóng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châu</a:t>
            </a:r>
            <a:r>
              <a:rPr lang="en-US" b="1" dirty="0">
                <a:latin typeface="Times New Roman" pitchFamily="18" charset="0"/>
                <a:cs typeface="Times New Roman" pitchFamily="18" charset="0"/>
              </a:rPr>
              <a:t> Phi </a:t>
            </a:r>
            <a:r>
              <a:rPr lang="en-US" b="1" dirty="0" err="1">
                <a:latin typeface="Times New Roman" pitchFamily="18" charset="0"/>
                <a:cs typeface="Times New Roman" pitchFamily="18" charset="0"/>
              </a:rPr>
              <a:t>được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danh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Đại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lục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mới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trỗi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dậy</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A. </a:t>
            </a:r>
            <a:r>
              <a:rPr lang="en-US" b="1" dirty="0" err="1">
                <a:latin typeface="Times New Roman" pitchFamily="18" charset="0"/>
                <a:cs typeface="Times New Roman" pitchFamily="18" charset="0"/>
              </a:rPr>
              <a:t>Châu</a:t>
            </a:r>
            <a:r>
              <a:rPr lang="en-US" b="1" dirty="0">
                <a:latin typeface="Times New Roman" pitchFamily="18" charset="0"/>
                <a:cs typeface="Times New Roman" pitchFamily="18" charset="0"/>
              </a:rPr>
              <a:t> Phi </a:t>
            </a:r>
            <a:r>
              <a:rPr lang="en-US" b="1" dirty="0" err="1">
                <a:latin typeface="Times New Roman" pitchFamily="18" charset="0"/>
                <a:cs typeface="Times New Roman" pitchFamily="18" charset="0"/>
              </a:rPr>
              <a:t>thường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xuyên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bị</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đất</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B. </a:t>
            </a:r>
            <a:r>
              <a:rPr lang="en-US" b="1" dirty="0" err="1">
                <a:latin typeface="Times New Roman" pitchFamily="18" charset="0"/>
                <a:cs typeface="Times New Roman" pitchFamily="18" charset="0"/>
              </a:rPr>
              <a:t>Châu</a:t>
            </a:r>
            <a:r>
              <a:rPr lang="en-US" b="1" dirty="0">
                <a:latin typeface="Times New Roman" pitchFamily="18" charset="0"/>
                <a:cs typeface="Times New Roman" pitchFamily="18" charset="0"/>
              </a:rPr>
              <a:t> Phi </a:t>
            </a:r>
            <a:r>
              <a:rPr lang="en-US" b="1" dirty="0" err="1">
                <a:latin typeface="Times New Roman" pitchFamily="18" charset="0"/>
                <a:cs typeface="Times New Roman" pitchFamily="18" charset="0"/>
              </a:rPr>
              <a:t>đánh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thắng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kẻ</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thù</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đế</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quốc</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C. </a:t>
            </a:r>
            <a:r>
              <a:rPr lang="en-US" b="1" dirty="0" err="1">
                <a:latin typeface="Times New Roman" pitchFamily="18" charset="0"/>
                <a:cs typeface="Times New Roman" pitchFamily="18" charset="0"/>
              </a:rPr>
              <a:t>Phong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trào</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giải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phóng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dân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phát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triển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mạnh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mẽ</a:t>
            </a:r>
            <a:r>
              <a:rPr lang="en-US" b="1" dirty="0">
                <a:latin typeface="Times New Roman" pitchFamily="18" charset="0"/>
                <a:cs typeface="Times New Roman" pitchFamily="18" charset="0"/>
              </a:rPr>
              <a:t>.</a:t>
            </a:r>
          </a:p>
          <a:p>
            <a:r>
              <a:rPr lang="en-US" b="1" dirty="0">
                <a:latin typeface="Times New Roman" pitchFamily="18" charset="0"/>
                <a:cs typeface="Times New Roman" pitchFamily="18" charset="0"/>
              </a:rPr>
              <a:t>D. </a:t>
            </a:r>
            <a:r>
              <a:rPr lang="en-US" b="1" dirty="0" err="1">
                <a:latin typeface="Times New Roman" pitchFamily="18" charset="0"/>
                <a:cs typeface="Times New Roman" pitchFamily="18" charset="0"/>
              </a:rPr>
              <a:t>Năm</a:t>
            </a:r>
            <a:r>
              <a:rPr lang="en-US" b="1" dirty="0">
                <a:latin typeface="Times New Roman" pitchFamily="18" charset="0"/>
                <a:cs typeface="Times New Roman" pitchFamily="18" charset="0"/>
              </a:rPr>
              <a:t> 1960, 17 </a:t>
            </a:r>
            <a:r>
              <a:rPr lang="en-US" b="1" dirty="0" err="1">
                <a:latin typeface="Times New Roman" pitchFamily="18" charset="0"/>
                <a:cs typeface="Times New Roman" pitchFamily="18" charset="0"/>
              </a:rPr>
              <a:t>nước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tuyên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bố</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độc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lập</a:t>
            </a:r>
            <a:r>
              <a:rPr lang="en-US" b="1" dirty="0">
                <a:latin typeface="Times New Roman" pitchFamily="18" charset="0"/>
                <a:cs typeface="Times New Roman" pitchFamily="18" charset="0"/>
              </a:rPr>
              <a:t>.</a:t>
            </a:r>
          </a:p>
        </p:txBody>
      </p:sp>
    </p:spTree>
    <p:extLst>
      <p:ext uri="{BB962C8B-B14F-4D97-AF65-F5344CB8AC3E}">
        <p14:creationId xmlns:p14="http://schemas.microsoft.com/office/powerpoint/2010/main" val="3583659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6892842"/>
              </p:ext>
            </p:extLst>
          </p:nvPr>
        </p:nvGraphicFramePr>
        <p:xfrm>
          <a:off x="457200" y="1676400"/>
          <a:ext cx="8229603" cy="1390338"/>
        </p:xfrm>
        <a:graphic>
          <a:graphicData uri="http://schemas.openxmlformats.org/drawingml/2006/table">
            <a:tbl>
              <a:tblPr firstRow="1" firstCol="1" bandRow="1">
                <a:tableStyleId>{5C22544A-7EE6-4342-B048-85BDC9FD1C3A}</a:tableStyleId>
              </a:tblPr>
              <a:tblGrid>
                <a:gridCol w="977510"/>
                <a:gridCol w="579759"/>
                <a:gridCol w="666841"/>
                <a:gridCol w="667626"/>
                <a:gridCol w="555439"/>
                <a:gridCol w="667626"/>
                <a:gridCol w="666841"/>
                <a:gridCol w="556224"/>
                <a:gridCol w="556224"/>
                <a:gridCol w="666841"/>
                <a:gridCol w="556224"/>
                <a:gridCol w="556224"/>
                <a:gridCol w="556224"/>
              </a:tblGrid>
              <a:tr h="609600">
                <a:tc>
                  <a:txBody>
                    <a:bodyPr/>
                    <a:lstStyle/>
                    <a:p>
                      <a:pPr marL="0" marR="0" algn="ctr">
                        <a:spcBef>
                          <a:spcPts val="0"/>
                        </a:spcBef>
                        <a:spcAft>
                          <a:spcPts val="0"/>
                        </a:spcAft>
                        <a:tabLst>
                          <a:tab pos="0" algn="l"/>
                          <a:tab pos="76200" algn="l"/>
                        </a:tabLst>
                      </a:pPr>
                      <a:r>
                        <a:rPr lang="en-US" sz="3200" b="1">
                          <a:effectLst/>
                          <a:latin typeface="Times New Roman" pitchFamily="18" charset="0"/>
                          <a:cs typeface="Times New Roman" pitchFamily="18" charset="0"/>
                        </a:rPr>
                        <a:t>Câu</a:t>
                      </a:r>
                      <a:endParaRPr lang="en-US" sz="2800" b="1">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tabLst>
                          <a:tab pos="0" algn="l"/>
                          <a:tab pos="76200" algn="l"/>
                        </a:tabLst>
                      </a:pPr>
                      <a:r>
                        <a:rPr lang="en-US" sz="3200" b="1" dirty="0">
                          <a:effectLst/>
                          <a:latin typeface="Times New Roman" pitchFamily="18" charset="0"/>
                          <a:cs typeface="Times New Roman" pitchFamily="18" charset="0"/>
                        </a:rPr>
                        <a:t>1</a:t>
                      </a:r>
                      <a:endParaRPr lang="en-US" sz="2800" b="1" dirty="0">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tabLst>
                          <a:tab pos="0" algn="l"/>
                          <a:tab pos="76200" algn="l"/>
                        </a:tabLst>
                      </a:pPr>
                      <a:r>
                        <a:rPr lang="en-US" sz="3200" b="1">
                          <a:effectLst/>
                          <a:latin typeface="Times New Roman" pitchFamily="18" charset="0"/>
                          <a:cs typeface="Times New Roman" pitchFamily="18" charset="0"/>
                        </a:rPr>
                        <a:t>2</a:t>
                      </a:r>
                      <a:endParaRPr lang="en-US" sz="2800" b="1">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tabLst>
                          <a:tab pos="0" algn="l"/>
                          <a:tab pos="76200" algn="l"/>
                        </a:tabLst>
                      </a:pPr>
                      <a:r>
                        <a:rPr lang="en-US" sz="3200" b="1">
                          <a:effectLst/>
                          <a:latin typeface="Times New Roman" pitchFamily="18" charset="0"/>
                          <a:cs typeface="Times New Roman" pitchFamily="18" charset="0"/>
                        </a:rPr>
                        <a:t>3</a:t>
                      </a:r>
                      <a:endParaRPr lang="en-US" sz="2800" b="1">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tabLst>
                          <a:tab pos="0" algn="l"/>
                          <a:tab pos="76200" algn="l"/>
                        </a:tabLst>
                      </a:pPr>
                      <a:r>
                        <a:rPr lang="en-US" sz="3200" b="1">
                          <a:effectLst/>
                          <a:latin typeface="Times New Roman" pitchFamily="18" charset="0"/>
                          <a:cs typeface="Times New Roman" pitchFamily="18" charset="0"/>
                        </a:rPr>
                        <a:t>4</a:t>
                      </a:r>
                      <a:endParaRPr lang="en-US" sz="2800" b="1">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tabLst>
                          <a:tab pos="0" algn="l"/>
                          <a:tab pos="76200" algn="l"/>
                        </a:tabLst>
                      </a:pPr>
                      <a:r>
                        <a:rPr lang="en-US" sz="3200" b="1">
                          <a:effectLst/>
                          <a:latin typeface="Times New Roman" pitchFamily="18" charset="0"/>
                          <a:cs typeface="Times New Roman" pitchFamily="18" charset="0"/>
                        </a:rPr>
                        <a:t>5</a:t>
                      </a:r>
                      <a:endParaRPr lang="en-US" sz="2800" b="1">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tabLst>
                          <a:tab pos="0" algn="l"/>
                          <a:tab pos="76200" algn="l"/>
                        </a:tabLst>
                      </a:pPr>
                      <a:r>
                        <a:rPr lang="en-US" sz="3200" b="1">
                          <a:effectLst/>
                          <a:latin typeface="Times New Roman" pitchFamily="18" charset="0"/>
                          <a:cs typeface="Times New Roman" pitchFamily="18" charset="0"/>
                        </a:rPr>
                        <a:t>6</a:t>
                      </a:r>
                      <a:endParaRPr lang="en-US" sz="2800" b="1">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tabLst>
                          <a:tab pos="0" algn="l"/>
                          <a:tab pos="76200" algn="l"/>
                        </a:tabLst>
                      </a:pPr>
                      <a:r>
                        <a:rPr lang="en-US" sz="3200" b="1">
                          <a:effectLst/>
                          <a:latin typeface="Times New Roman" pitchFamily="18" charset="0"/>
                          <a:cs typeface="Times New Roman" pitchFamily="18" charset="0"/>
                        </a:rPr>
                        <a:t>7</a:t>
                      </a:r>
                      <a:endParaRPr lang="en-US" sz="2800" b="1">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tabLst>
                          <a:tab pos="0" algn="l"/>
                          <a:tab pos="76200" algn="l"/>
                        </a:tabLst>
                      </a:pPr>
                      <a:r>
                        <a:rPr lang="en-US" sz="3200" b="1">
                          <a:effectLst/>
                          <a:latin typeface="Times New Roman" pitchFamily="18" charset="0"/>
                          <a:cs typeface="Times New Roman" pitchFamily="18" charset="0"/>
                        </a:rPr>
                        <a:t>8</a:t>
                      </a:r>
                      <a:endParaRPr lang="en-US" sz="2800" b="1">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tabLst>
                          <a:tab pos="0" algn="l"/>
                          <a:tab pos="76200" algn="l"/>
                        </a:tabLst>
                      </a:pPr>
                      <a:r>
                        <a:rPr lang="en-US" sz="3200" b="1">
                          <a:effectLst/>
                          <a:latin typeface="Times New Roman" pitchFamily="18" charset="0"/>
                          <a:cs typeface="Times New Roman" pitchFamily="18" charset="0"/>
                        </a:rPr>
                        <a:t>9</a:t>
                      </a:r>
                      <a:endParaRPr lang="en-US" sz="2800" b="1">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tabLst>
                          <a:tab pos="0" algn="l"/>
                          <a:tab pos="76200" algn="l"/>
                        </a:tabLst>
                      </a:pPr>
                      <a:r>
                        <a:rPr lang="en-US" sz="3200" b="1">
                          <a:effectLst/>
                          <a:latin typeface="Times New Roman" pitchFamily="18" charset="0"/>
                          <a:cs typeface="Times New Roman" pitchFamily="18" charset="0"/>
                        </a:rPr>
                        <a:t>10</a:t>
                      </a:r>
                      <a:endParaRPr lang="en-US" sz="2800" b="1">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tabLst>
                          <a:tab pos="0" algn="l"/>
                          <a:tab pos="76200" algn="l"/>
                        </a:tabLst>
                      </a:pPr>
                      <a:r>
                        <a:rPr lang="en-US" sz="3200" b="1">
                          <a:effectLst/>
                          <a:latin typeface="Times New Roman" pitchFamily="18" charset="0"/>
                          <a:cs typeface="Times New Roman" pitchFamily="18" charset="0"/>
                        </a:rPr>
                        <a:t>11</a:t>
                      </a:r>
                      <a:endParaRPr lang="en-US" sz="2800" b="1">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tabLst>
                          <a:tab pos="0" algn="l"/>
                          <a:tab pos="76200" algn="l"/>
                        </a:tabLst>
                      </a:pPr>
                      <a:r>
                        <a:rPr lang="en-US" sz="3200" b="1">
                          <a:effectLst/>
                          <a:latin typeface="Times New Roman" pitchFamily="18" charset="0"/>
                          <a:cs typeface="Times New Roman" pitchFamily="18" charset="0"/>
                        </a:rPr>
                        <a:t>12</a:t>
                      </a:r>
                      <a:endParaRPr lang="en-US" sz="2800" b="1">
                        <a:effectLst/>
                        <a:latin typeface="Times New Roman" pitchFamily="18" charset="0"/>
                        <a:ea typeface="Times New Roman"/>
                        <a:cs typeface="Times New Roman" pitchFamily="18" charset="0"/>
                      </a:endParaRPr>
                    </a:p>
                  </a:txBody>
                  <a:tcPr marL="68580" marR="68580" marT="0" marB="0"/>
                </a:tc>
              </a:tr>
              <a:tr h="780738">
                <a:tc>
                  <a:txBody>
                    <a:bodyPr/>
                    <a:lstStyle/>
                    <a:p>
                      <a:pPr marL="0" marR="0" algn="ctr">
                        <a:spcBef>
                          <a:spcPts val="0"/>
                        </a:spcBef>
                        <a:spcAft>
                          <a:spcPts val="0"/>
                        </a:spcAft>
                        <a:tabLst>
                          <a:tab pos="0" algn="l"/>
                          <a:tab pos="76200" algn="l"/>
                        </a:tabLst>
                      </a:pPr>
                      <a:r>
                        <a:rPr lang="en-US" sz="3200" b="1">
                          <a:effectLst/>
                          <a:latin typeface="Times New Roman" pitchFamily="18" charset="0"/>
                          <a:cs typeface="Times New Roman" pitchFamily="18" charset="0"/>
                        </a:rPr>
                        <a:t>ĐA</a:t>
                      </a:r>
                      <a:endParaRPr lang="en-US" sz="2800" b="1">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tabLst>
                          <a:tab pos="0" algn="l"/>
                          <a:tab pos="76200" algn="l"/>
                        </a:tabLst>
                      </a:pPr>
                      <a:r>
                        <a:rPr lang="en-US" sz="3200" b="1">
                          <a:effectLst/>
                          <a:latin typeface="Times New Roman" pitchFamily="18" charset="0"/>
                          <a:cs typeface="Times New Roman" pitchFamily="18" charset="0"/>
                        </a:rPr>
                        <a:t>A</a:t>
                      </a:r>
                      <a:endParaRPr lang="en-US" sz="2800" b="1">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tabLst>
                          <a:tab pos="0" algn="l"/>
                          <a:tab pos="76200" algn="l"/>
                        </a:tabLst>
                      </a:pPr>
                      <a:r>
                        <a:rPr lang="en-US" sz="3200" b="1" dirty="0">
                          <a:effectLst/>
                          <a:latin typeface="Times New Roman" pitchFamily="18" charset="0"/>
                          <a:cs typeface="Times New Roman" pitchFamily="18" charset="0"/>
                        </a:rPr>
                        <a:t>A</a:t>
                      </a:r>
                      <a:endParaRPr lang="en-US" sz="2800" b="1" dirty="0">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tabLst>
                          <a:tab pos="0" algn="l"/>
                          <a:tab pos="76200" algn="l"/>
                        </a:tabLst>
                      </a:pPr>
                      <a:r>
                        <a:rPr lang="en-US" sz="3200" b="1">
                          <a:effectLst/>
                          <a:latin typeface="Times New Roman" pitchFamily="18" charset="0"/>
                          <a:cs typeface="Times New Roman" pitchFamily="18" charset="0"/>
                        </a:rPr>
                        <a:t>B</a:t>
                      </a:r>
                      <a:endParaRPr lang="en-US" sz="2800" b="1">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tabLst>
                          <a:tab pos="0" algn="l"/>
                          <a:tab pos="76200" algn="l"/>
                        </a:tabLst>
                      </a:pPr>
                      <a:r>
                        <a:rPr lang="en-US" sz="3200" b="1">
                          <a:effectLst/>
                          <a:latin typeface="Times New Roman" pitchFamily="18" charset="0"/>
                          <a:cs typeface="Times New Roman" pitchFamily="18" charset="0"/>
                        </a:rPr>
                        <a:t>D</a:t>
                      </a:r>
                      <a:endParaRPr lang="en-US" sz="2800" b="1">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tabLst>
                          <a:tab pos="0" algn="l"/>
                          <a:tab pos="76200" algn="l"/>
                        </a:tabLst>
                      </a:pPr>
                      <a:r>
                        <a:rPr lang="en-US" sz="3200" b="1">
                          <a:effectLst/>
                          <a:latin typeface="Times New Roman" pitchFamily="18" charset="0"/>
                          <a:cs typeface="Times New Roman" pitchFamily="18" charset="0"/>
                        </a:rPr>
                        <a:t>D</a:t>
                      </a:r>
                      <a:endParaRPr lang="en-US" sz="2800" b="1">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tabLst>
                          <a:tab pos="0" algn="l"/>
                          <a:tab pos="76200" algn="l"/>
                        </a:tabLst>
                      </a:pPr>
                      <a:r>
                        <a:rPr lang="en-US" sz="3200" b="1">
                          <a:effectLst/>
                          <a:latin typeface="Times New Roman" pitchFamily="18" charset="0"/>
                          <a:cs typeface="Times New Roman" pitchFamily="18" charset="0"/>
                        </a:rPr>
                        <a:t>D</a:t>
                      </a:r>
                      <a:endParaRPr lang="en-US" sz="2800" b="1">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tabLst>
                          <a:tab pos="0" algn="l"/>
                          <a:tab pos="76200" algn="l"/>
                        </a:tabLst>
                      </a:pPr>
                      <a:r>
                        <a:rPr lang="en-US" sz="3200" b="1">
                          <a:effectLst/>
                          <a:latin typeface="Times New Roman" pitchFamily="18" charset="0"/>
                          <a:cs typeface="Times New Roman" pitchFamily="18" charset="0"/>
                        </a:rPr>
                        <a:t>C</a:t>
                      </a:r>
                      <a:endParaRPr lang="en-US" sz="2800" b="1">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tabLst>
                          <a:tab pos="0" algn="l"/>
                          <a:tab pos="76200" algn="l"/>
                        </a:tabLst>
                      </a:pPr>
                      <a:r>
                        <a:rPr lang="en-US" sz="3200" b="1">
                          <a:effectLst/>
                          <a:latin typeface="Times New Roman" pitchFamily="18" charset="0"/>
                          <a:cs typeface="Times New Roman" pitchFamily="18" charset="0"/>
                        </a:rPr>
                        <a:t>D</a:t>
                      </a:r>
                      <a:endParaRPr lang="en-US" sz="2800" b="1">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tabLst>
                          <a:tab pos="0" algn="l"/>
                          <a:tab pos="76200" algn="l"/>
                        </a:tabLst>
                      </a:pPr>
                      <a:r>
                        <a:rPr lang="en-US" sz="3200" b="1">
                          <a:effectLst/>
                          <a:latin typeface="Times New Roman" pitchFamily="18" charset="0"/>
                          <a:cs typeface="Times New Roman" pitchFamily="18" charset="0"/>
                        </a:rPr>
                        <a:t>D</a:t>
                      </a:r>
                      <a:endParaRPr lang="en-US" sz="2800" b="1">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tabLst>
                          <a:tab pos="0" algn="l"/>
                          <a:tab pos="76200" algn="l"/>
                        </a:tabLst>
                      </a:pPr>
                      <a:r>
                        <a:rPr lang="en-US" sz="3200" b="1">
                          <a:effectLst/>
                          <a:latin typeface="Times New Roman" pitchFamily="18" charset="0"/>
                          <a:cs typeface="Times New Roman" pitchFamily="18" charset="0"/>
                        </a:rPr>
                        <a:t>C</a:t>
                      </a:r>
                      <a:endParaRPr lang="en-US" sz="2800" b="1">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tabLst>
                          <a:tab pos="0" algn="l"/>
                          <a:tab pos="76200" algn="l"/>
                        </a:tabLst>
                      </a:pPr>
                      <a:r>
                        <a:rPr lang="en-US" sz="3200" b="1">
                          <a:effectLst/>
                          <a:latin typeface="Times New Roman" pitchFamily="18" charset="0"/>
                          <a:cs typeface="Times New Roman" pitchFamily="18" charset="0"/>
                        </a:rPr>
                        <a:t>D</a:t>
                      </a:r>
                      <a:endParaRPr lang="en-US" sz="2800" b="1">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tabLst>
                          <a:tab pos="0" algn="l"/>
                          <a:tab pos="76200" algn="l"/>
                        </a:tabLst>
                      </a:pPr>
                      <a:r>
                        <a:rPr lang="en-US" sz="3200" b="1" dirty="0">
                          <a:effectLst/>
                          <a:latin typeface="Times New Roman" pitchFamily="18" charset="0"/>
                          <a:cs typeface="Times New Roman" pitchFamily="18" charset="0"/>
                        </a:rPr>
                        <a:t>C</a:t>
                      </a:r>
                      <a:endParaRPr lang="en-US" sz="2800" b="1" dirty="0">
                        <a:effectLst/>
                        <a:latin typeface="Times New Roman" pitchFamily="18" charset="0"/>
                        <a:ea typeface="Times New Roman"/>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3605392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Content Placeholder 294913"/>
          <p:cNvSpPr>
            <a:spLocks noGrp="1"/>
          </p:cNvSpPr>
          <p:nvPr>
            <p:ph idx="4294967295"/>
          </p:nvPr>
        </p:nvSpPr>
        <p:spPr>
          <a:xfrm>
            <a:off x="228600" y="3124200"/>
            <a:ext cx="8763000" cy="3581400"/>
          </a:xfrm>
          <a:ln/>
        </p:spPr>
        <p:txBody>
          <a:bodyPr wrap="square" anchor="t" anchorCtr="0"/>
          <a:lstStyle/>
          <a:p>
            <a:pPr>
              <a:buFont typeface="Wingdings 2" charset="2"/>
              <a:buChar char="-"/>
            </a:pPr>
            <a:r>
              <a:rPr lang="en-US" altLang="en-US" sz="2400" dirty="0">
                <a:latin typeface="Times New Roman" charset="0"/>
                <a:ea typeface="Times New Roman" charset="0"/>
              </a:rPr>
              <a:t>Về nhà học </a:t>
            </a:r>
            <a:r>
              <a:rPr lang="en-US" altLang="en-US" sz="2400" dirty="0" err="1">
                <a:latin typeface="Times New Roman" charset="0"/>
                <a:ea typeface="Times New Roman" charset="0"/>
              </a:rPr>
              <a:t>bài</a:t>
            </a:r>
            <a:r>
              <a:rPr lang="en-US" altLang="en-US" sz="2400" dirty="0">
                <a:latin typeface="Times New Roman" charset="0"/>
                <a:ea typeface="Times New Roman" charset="0"/>
              </a:rPr>
              <a:t> </a:t>
            </a:r>
            <a:endParaRPr lang="en-US" altLang="en-US" sz="2400" dirty="0" smtClean="0">
              <a:latin typeface="Times New Roman" charset="0"/>
              <a:ea typeface="Times New Roman" charset="0"/>
            </a:endParaRPr>
          </a:p>
          <a:p>
            <a:pPr>
              <a:buFont typeface="Wingdings 2" charset="2"/>
              <a:buChar char="-"/>
            </a:pPr>
            <a:r>
              <a:rPr lang="en-US" altLang="en-US" sz="2400" dirty="0" err="1" smtClean="0">
                <a:latin typeface="Times New Roman" charset="0"/>
                <a:ea typeface="Times New Roman" charset="0"/>
              </a:rPr>
              <a:t>Chuẩn</a:t>
            </a:r>
            <a:r>
              <a:rPr lang="en-US" altLang="en-US" sz="2400" dirty="0" smtClean="0">
                <a:latin typeface="Times New Roman" charset="0"/>
                <a:ea typeface="Times New Roman" charset="0"/>
              </a:rPr>
              <a:t> </a:t>
            </a:r>
            <a:r>
              <a:rPr lang="en-US" altLang="en-US" sz="2400" dirty="0">
                <a:latin typeface="Times New Roman" charset="0"/>
                <a:ea typeface="Times New Roman" charset="0"/>
              </a:rPr>
              <a:t>bị bài 7: CÁC NƯỚC MĨ LA TINH và trả lời các câu hỏi trong SGK </a:t>
            </a:r>
            <a:endParaRPr lang="en-US" altLang="en-US" sz="2400" dirty="0" smtClean="0">
              <a:latin typeface="Times New Roman" charset="0"/>
              <a:ea typeface="Times New Roman" charset="0"/>
            </a:endParaRPr>
          </a:p>
          <a:p>
            <a:pPr>
              <a:buFont typeface="Wingdings 2" charset="2"/>
              <a:buChar char="-"/>
            </a:pP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Tìm</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hiểu</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tình</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hình</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chung</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các</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nước</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Mĩ</a:t>
            </a:r>
            <a:r>
              <a:rPr lang="en-US" altLang="en-US" sz="2400" dirty="0" smtClean="0">
                <a:latin typeface="Times New Roman" charset="0"/>
                <a:ea typeface="Times New Roman" charset="0"/>
              </a:rPr>
              <a:t> La </a:t>
            </a:r>
            <a:r>
              <a:rPr lang="en-US" altLang="en-US" sz="2400" dirty="0" err="1" smtClean="0">
                <a:latin typeface="Times New Roman" charset="0"/>
                <a:ea typeface="Times New Roman" charset="0"/>
              </a:rPr>
              <a:t>tinh</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sau</a:t>
            </a:r>
            <a:r>
              <a:rPr lang="en-US" altLang="en-US" sz="2400" dirty="0" smtClean="0">
                <a:latin typeface="Times New Roman" charset="0"/>
                <a:ea typeface="Times New Roman" charset="0"/>
              </a:rPr>
              <a:t> CTTG II</a:t>
            </a:r>
          </a:p>
          <a:p>
            <a:pPr>
              <a:buFont typeface="Wingdings 2" charset="2"/>
              <a:buChar char="-"/>
            </a:pP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Cuộc</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đấu</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tranh</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của</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nhân</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dân</a:t>
            </a:r>
            <a:r>
              <a:rPr lang="en-US" altLang="en-US" sz="2400" dirty="0" smtClean="0">
                <a:latin typeface="Times New Roman" charset="0"/>
                <a:ea typeface="Times New Roman" charset="0"/>
              </a:rPr>
              <a:t> Cu </a:t>
            </a:r>
            <a:r>
              <a:rPr lang="en-US" altLang="en-US" sz="2400" dirty="0" err="1" smtClean="0">
                <a:latin typeface="Times New Roman" charset="0"/>
                <a:ea typeface="Times New Roman" charset="0"/>
              </a:rPr>
              <a:t>Ba</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để</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giành</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độc</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lập</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dân</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tộc</a:t>
            </a:r>
            <a:endParaRPr lang="en-US" altLang="en-US" sz="2400" dirty="0" smtClean="0">
              <a:latin typeface="Times New Roman" charset="0"/>
              <a:ea typeface="Times New Roman" charset="0"/>
            </a:endParaRPr>
          </a:p>
          <a:p>
            <a:pPr>
              <a:buFont typeface="Wingdings 2" charset="2"/>
              <a:buChar char="-"/>
            </a:pP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Vì</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sao</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nói</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cuộc</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tấn</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công</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vào</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pháo</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đài</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Môn</a:t>
            </a:r>
            <a:r>
              <a:rPr lang="en-US" altLang="en-US" sz="2400" dirty="0" smtClean="0">
                <a:latin typeface="Times New Roman" charset="0"/>
                <a:ea typeface="Times New Roman" charset="0"/>
              </a:rPr>
              <a:t> ca </a:t>
            </a:r>
            <a:r>
              <a:rPr lang="en-US" altLang="en-US" sz="2400" dirty="0" err="1" smtClean="0">
                <a:latin typeface="Times New Roman" charset="0"/>
                <a:ea typeface="Times New Roman" charset="0"/>
              </a:rPr>
              <a:t>đa</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đã</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mở</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ra</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một</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giai</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đoạn</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mới</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trong</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phong</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trào</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đấu</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tranh</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của</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nhân</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dân</a:t>
            </a:r>
            <a:r>
              <a:rPr lang="en-US" altLang="en-US" sz="2400" dirty="0" smtClean="0">
                <a:latin typeface="Times New Roman" charset="0"/>
                <a:ea typeface="Times New Roman" charset="0"/>
              </a:rPr>
              <a:t> Cu </a:t>
            </a:r>
            <a:r>
              <a:rPr lang="en-US" altLang="en-US" sz="2400" dirty="0" err="1" smtClean="0">
                <a:latin typeface="Times New Roman" charset="0"/>
                <a:ea typeface="Times New Roman" charset="0"/>
              </a:rPr>
              <a:t>Ba</a:t>
            </a:r>
            <a:r>
              <a:rPr lang="en-US" altLang="en-US" sz="2400" dirty="0" smtClean="0">
                <a:latin typeface="Times New Roman" charset="0"/>
                <a:ea typeface="Times New Roman" charset="0"/>
              </a:rPr>
              <a:t>?</a:t>
            </a:r>
          </a:p>
          <a:p>
            <a:pPr>
              <a:buFont typeface="Wingdings 2" charset="2"/>
              <a:buChar char="-"/>
            </a:pP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Tìm</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hiểu</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quan</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hệ</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hữu</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nghị</a:t>
            </a:r>
            <a:r>
              <a:rPr lang="en-US" altLang="en-US" sz="2400" dirty="0" smtClean="0">
                <a:latin typeface="Times New Roman" charset="0"/>
                <a:ea typeface="Times New Roman" charset="0"/>
              </a:rPr>
              <a:t> </a:t>
            </a:r>
            <a:r>
              <a:rPr lang="en-US" altLang="en-US" sz="2400" dirty="0" err="1" smtClean="0">
                <a:latin typeface="Times New Roman" charset="0"/>
                <a:ea typeface="Times New Roman" charset="0"/>
              </a:rPr>
              <a:t>Việt</a:t>
            </a:r>
            <a:r>
              <a:rPr lang="en-US" altLang="en-US" sz="2400" dirty="0" smtClean="0">
                <a:latin typeface="Times New Roman" charset="0"/>
                <a:ea typeface="Times New Roman" charset="0"/>
              </a:rPr>
              <a:t> Nam – Cu </a:t>
            </a:r>
            <a:r>
              <a:rPr lang="en-US" altLang="en-US" sz="2400" dirty="0" err="1" smtClean="0">
                <a:latin typeface="Times New Roman" charset="0"/>
                <a:ea typeface="Times New Roman" charset="0"/>
              </a:rPr>
              <a:t>Ba</a:t>
            </a:r>
            <a:endParaRPr lang="en-US" altLang="en-US" sz="2400" dirty="0">
              <a:latin typeface="Times New Roman" charset="0"/>
              <a:ea typeface="Times New Roman" charset="0"/>
            </a:endParaRPr>
          </a:p>
        </p:txBody>
      </p:sp>
      <p:sp>
        <p:nvSpPr>
          <p:cNvPr id="294915" name="Explosion 1 294914"/>
          <p:cNvSpPr>
            <a:spLocks/>
          </p:cNvSpPr>
          <p:nvPr/>
        </p:nvSpPr>
        <p:spPr>
          <a:xfrm>
            <a:off x="2819400" y="0"/>
            <a:ext cx="3886200" cy="1676400"/>
          </a:xfrm>
          <a:prstGeom prst="irregularSeal1">
            <a:avLst/>
          </a:prstGeom>
          <a:solidFill>
            <a:srgbClr val="A9D7E2"/>
          </a:solidFill>
          <a:ln w="25400">
            <a:solidFill>
              <a:srgbClr val="7EC3D4"/>
            </a:solidFill>
          </a:ln>
        </p:spPr>
        <p:txBody>
          <a:bodyPr anchor="ctr"/>
          <a:lstStyle/>
          <a:p>
            <a:pPr algn="ctr"/>
            <a:r>
              <a:rPr lang="en-US" altLang="en-US" sz="2400" dirty="0">
                <a:solidFill>
                  <a:srgbClr val="FF0000"/>
                </a:solidFill>
                <a:latin typeface="Times New Roman" charset="0"/>
                <a:ea typeface="Times New Roman" charset="0"/>
              </a:rPr>
              <a:t>DẶN DÒ</a:t>
            </a:r>
          </a:p>
        </p:txBody>
      </p:sp>
      <p:pic>
        <p:nvPicPr>
          <p:cNvPr id="294916" name="Picture 294915"/>
          <p:cNvPicPr>
            <a:picLocks noChangeAspect="1"/>
          </p:cNvPicPr>
          <p:nvPr/>
        </p:nvPicPr>
        <p:blipFill>
          <a:blip r:embed="rId2">
            <a:extLst/>
          </a:blip>
          <a:srcRect/>
          <a:stretch>
            <a:fillRect/>
          </a:stretch>
        </p:blipFill>
        <p:spPr>
          <a:xfrm>
            <a:off x="0" y="1447800"/>
            <a:ext cx="3505200" cy="1600200"/>
          </a:xfrm>
          <a:prstGeom prst="rect">
            <a:avLst/>
          </a:prstGeom>
          <a:noFill/>
          <a:ln>
            <a:no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4915"/>
                                        </p:tgtEl>
                                        <p:attrNameLst>
                                          <p:attrName>style.visibility</p:attrName>
                                        </p:attrNameLst>
                                      </p:cBhvr>
                                      <p:to>
                                        <p:strVal val="visible"/>
                                      </p:to>
                                    </p:set>
                                    <p:animEffect transition="in" filter="checkerboard(across)">
                                      <p:cBhvr>
                                        <p:cTn id="7" dur="500"/>
                                        <p:tgtEl>
                                          <p:spTgt spid="2949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94916"/>
                                        </p:tgtEl>
                                        <p:attrNameLst>
                                          <p:attrName>style.visibility</p:attrName>
                                        </p:attrNameLst>
                                      </p:cBhvr>
                                      <p:to>
                                        <p:strVal val="visible"/>
                                      </p:to>
                                    </p:set>
                                    <p:animEffect transition="in" filter="checkerboard(across)">
                                      <p:cBhvr>
                                        <p:cTn id="12" dur="500"/>
                                        <p:tgtEl>
                                          <p:spTgt spid="2949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4914">
                                            <p:txEl>
                                              <p:pRg st="0" end="0"/>
                                            </p:txEl>
                                          </p:spTgt>
                                        </p:tgtEl>
                                        <p:attrNameLst>
                                          <p:attrName>style.visibility</p:attrName>
                                        </p:attrNameLst>
                                      </p:cBhvr>
                                      <p:to>
                                        <p:strVal val="visible"/>
                                      </p:to>
                                    </p:set>
                                    <p:animEffect transition="in" filter="checkerboard(across)">
                                      <p:cBhvr>
                                        <p:cTn id="17" dur="500"/>
                                        <p:tgtEl>
                                          <p:spTgt spid="2949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94914">
                                            <p:txEl>
                                              <p:pRg st="1" end="1"/>
                                            </p:txEl>
                                          </p:spTgt>
                                        </p:tgtEl>
                                        <p:attrNameLst>
                                          <p:attrName>style.visibility</p:attrName>
                                        </p:attrNameLst>
                                      </p:cBhvr>
                                      <p:to>
                                        <p:strVal val="visible"/>
                                      </p:to>
                                    </p:set>
                                    <p:animEffect transition="in" filter="checkerboard(across)">
                                      <p:cBhvr>
                                        <p:cTn id="22" dur="500"/>
                                        <p:tgtEl>
                                          <p:spTgt spid="2949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94914">
                                            <p:txEl>
                                              <p:pRg st="2" end="2"/>
                                            </p:txEl>
                                          </p:spTgt>
                                        </p:tgtEl>
                                        <p:attrNameLst>
                                          <p:attrName>style.visibility</p:attrName>
                                        </p:attrNameLst>
                                      </p:cBhvr>
                                      <p:to>
                                        <p:strVal val="visible"/>
                                      </p:to>
                                    </p:set>
                                    <p:animEffect transition="in" filter="checkerboard(across)">
                                      <p:cBhvr>
                                        <p:cTn id="27" dur="500"/>
                                        <p:tgtEl>
                                          <p:spTgt spid="29491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94914">
                                            <p:txEl>
                                              <p:pRg st="3" end="3"/>
                                            </p:txEl>
                                          </p:spTgt>
                                        </p:tgtEl>
                                        <p:attrNameLst>
                                          <p:attrName>style.visibility</p:attrName>
                                        </p:attrNameLst>
                                      </p:cBhvr>
                                      <p:to>
                                        <p:strVal val="visible"/>
                                      </p:to>
                                    </p:set>
                                    <p:animEffect transition="in" filter="checkerboard(across)">
                                      <p:cBhvr>
                                        <p:cTn id="32" dur="500"/>
                                        <p:tgtEl>
                                          <p:spTgt spid="29491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94914">
                                            <p:txEl>
                                              <p:pRg st="4" end="4"/>
                                            </p:txEl>
                                          </p:spTgt>
                                        </p:tgtEl>
                                        <p:attrNameLst>
                                          <p:attrName>style.visibility</p:attrName>
                                        </p:attrNameLst>
                                      </p:cBhvr>
                                      <p:to>
                                        <p:strVal val="visible"/>
                                      </p:to>
                                    </p:set>
                                    <p:animEffect transition="in" filter="checkerboard(across)">
                                      <p:cBhvr>
                                        <p:cTn id="37" dur="500"/>
                                        <p:tgtEl>
                                          <p:spTgt spid="29491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94914">
                                            <p:txEl>
                                              <p:pRg st="5" end="5"/>
                                            </p:txEl>
                                          </p:spTgt>
                                        </p:tgtEl>
                                        <p:attrNameLst>
                                          <p:attrName>style.visibility</p:attrName>
                                        </p:attrNameLst>
                                      </p:cBhvr>
                                      <p:to>
                                        <p:strVal val="visible"/>
                                      </p:to>
                                    </p:set>
                                    <p:animEffect transition="in" filter="checkerboard(across)">
                                      <p:cBhvr>
                                        <p:cTn id="42" dur="500"/>
                                        <p:tgtEl>
                                          <p:spTgt spid="2949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4" grpId="0" build="p"/>
      <p:bldP spid="2949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6" name="Picture 2" descr="SU9-B6-H12"/>
          <p:cNvPicPr>
            <a:picLocks noChangeAspect="1" noChangeArrowheads="1"/>
          </p:cNvPicPr>
          <p:nvPr/>
        </p:nvPicPr>
        <p:blipFill>
          <a:blip r:embed="rId2"/>
          <a:srcRect/>
          <a:stretch>
            <a:fillRect/>
          </a:stretch>
        </p:blipFill>
        <p:spPr bwMode="auto">
          <a:xfrm>
            <a:off x="304800" y="609600"/>
            <a:ext cx="8534400" cy="6172200"/>
          </a:xfrm>
          <a:prstGeom prst="rect">
            <a:avLst/>
          </a:prstGeom>
          <a:noFill/>
        </p:spPr>
      </p:pic>
      <p:sp>
        <p:nvSpPr>
          <p:cNvPr id="3" name="Rectangle 2"/>
          <p:cNvSpPr/>
          <p:nvPr/>
        </p:nvSpPr>
        <p:spPr>
          <a:xfrm>
            <a:off x="304800" y="0"/>
            <a:ext cx="8534400" cy="685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smtClean="0">
                <a:solidFill>
                  <a:srgbClr val="FF0000"/>
                </a:solidFill>
              </a:rPr>
              <a:t>Bản</a:t>
            </a:r>
            <a:r>
              <a:rPr lang="en-US" sz="3200" dirty="0" smtClean="0">
                <a:solidFill>
                  <a:srgbClr val="FF0000"/>
                </a:solidFill>
              </a:rPr>
              <a:t> </a:t>
            </a:r>
            <a:r>
              <a:rPr lang="en-US" sz="3200" dirty="0" err="1" smtClean="0">
                <a:solidFill>
                  <a:srgbClr val="FF0000"/>
                </a:solidFill>
              </a:rPr>
              <a:t>đồ</a:t>
            </a:r>
            <a:r>
              <a:rPr lang="en-US" sz="3200" dirty="0" smtClean="0">
                <a:solidFill>
                  <a:srgbClr val="FF0000"/>
                </a:solidFill>
              </a:rPr>
              <a:t> </a:t>
            </a:r>
            <a:r>
              <a:rPr lang="en-US" sz="3200" dirty="0" err="1" smtClean="0">
                <a:solidFill>
                  <a:srgbClr val="FF0000"/>
                </a:solidFill>
              </a:rPr>
              <a:t>Các</a:t>
            </a:r>
            <a:r>
              <a:rPr lang="en-US" sz="3200" dirty="0" smtClean="0">
                <a:solidFill>
                  <a:srgbClr val="FF0000"/>
                </a:solidFill>
              </a:rPr>
              <a:t> </a:t>
            </a:r>
            <a:r>
              <a:rPr lang="en-US" sz="3200" dirty="0" err="1" smtClean="0">
                <a:solidFill>
                  <a:srgbClr val="FF0000"/>
                </a:solidFill>
              </a:rPr>
              <a:t>nước</a:t>
            </a:r>
            <a:r>
              <a:rPr lang="en-US" sz="3200" dirty="0" smtClean="0">
                <a:solidFill>
                  <a:srgbClr val="FF0000"/>
                </a:solidFill>
              </a:rPr>
              <a:t> </a:t>
            </a:r>
            <a:r>
              <a:rPr lang="en-US" sz="3200" dirty="0" err="1" smtClean="0">
                <a:solidFill>
                  <a:srgbClr val="FF0000"/>
                </a:solidFill>
              </a:rPr>
              <a:t>châu</a:t>
            </a:r>
            <a:r>
              <a:rPr lang="en-US" sz="3200" dirty="0" smtClean="0">
                <a:solidFill>
                  <a:srgbClr val="FF0000"/>
                </a:solidFill>
              </a:rPr>
              <a:t> Phi</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379906"/>
                                        </p:tgtEl>
                                        <p:attrNameLst>
                                          <p:attrName>style.visibility</p:attrName>
                                        </p:attrNameLst>
                                      </p:cBhvr>
                                      <p:to>
                                        <p:strVal val="visible"/>
                                      </p:to>
                                    </p:set>
                                    <p:animEffect transition="in" filter="box(in)">
                                      <p:cBhvr>
                                        <p:cTn id="10" dur="500"/>
                                        <p:tgtEl>
                                          <p:spTgt spid="379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600200"/>
            <a:ext cx="8546123" cy="1938992"/>
          </a:xfrm>
          <a:prstGeom prst="rect">
            <a:avLst/>
          </a:prstGeom>
          <a:solidFill>
            <a:srgbClr val="FFFF00"/>
          </a:solidFill>
        </p:spPr>
        <p:txBody>
          <a:bodyPr wrap="square">
            <a:spAutoFit/>
          </a:bodyPr>
          <a:lstStyle/>
          <a:p>
            <a:r>
              <a:rPr lang="en-US" sz="4000" dirty="0" err="1">
                <a:solidFill>
                  <a:srgbClr val="0070C0"/>
                </a:solidFill>
                <a:latin typeface="Times New Roman" pitchFamily="18" charset="0"/>
                <a:cs typeface="Times New Roman" pitchFamily="18" charset="0"/>
              </a:rPr>
              <a:t>Thảo</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luận</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cặp</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đôi</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Hãy</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trình</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bày</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tình</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hình</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chung</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của</a:t>
            </a:r>
            <a:r>
              <a:rPr lang="en-US" sz="4000" dirty="0">
                <a:solidFill>
                  <a:srgbClr val="0070C0"/>
                </a:solidFill>
                <a:latin typeface="Times New Roman" pitchFamily="18" charset="0"/>
                <a:cs typeface="Times New Roman" pitchFamily="18" charset="0"/>
              </a:rPr>
              <a:t> </a:t>
            </a:r>
            <a:r>
              <a:rPr lang="en-US" sz="4000" dirty="0" err="1">
                <a:solidFill>
                  <a:srgbClr val="0070C0"/>
                </a:solidFill>
                <a:latin typeface="Times New Roman" pitchFamily="18" charset="0"/>
                <a:cs typeface="Times New Roman" pitchFamily="18" charset="0"/>
              </a:rPr>
              <a:t>các</a:t>
            </a:r>
            <a:r>
              <a:rPr lang="en-US" sz="4000" dirty="0">
                <a:solidFill>
                  <a:srgbClr val="0070C0"/>
                </a:solidFill>
                <a:latin typeface="Times New Roman" pitchFamily="18" charset="0"/>
                <a:cs typeface="Times New Roman" pitchFamily="18" charset="0"/>
              </a:rPr>
              <a:t> n</a:t>
            </a:r>
            <a:r>
              <a:rPr lang="vi-VN" sz="4000" dirty="0">
                <a:solidFill>
                  <a:srgbClr val="0070C0"/>
                </a:solidFill>
                <a:latin typeface="Times New Roman" pitchFamily="18" charset="0"/>
                <a:cs typeface="Times New Roman" pitchFamily="18" charset="0"/>
              </a:rPr>
              <a:t>ước </a:t>
            </a:r>
            <a:r>
              <a:rPr lang="en-US" sz="4000" dirty="0" err="1">
                <a:solidFill>
                  <a:srgbClr val="0070C0"/>
                </a:solidFill>
                <a:latin typeface="Times New Roman" pitchFamily="18" charset="0"/>
                <a:cs typeface="Times New Roman" pitchFamily="18" charset="0"/>
              </a:rPr>
              <a:t>châu</a:t>
            </a:r>
            <a:r>
              <a:rPr lang="en-US" sz="4000" dirty="0">
                <a:solidFill>
                  <a:srgbClr val="0070C0"/>
                </a:solidFill>
                <a:latin typeface="Times New Roman" pitchFamily="18" charset="0"/>
                <a:cs typeface="Times New Roman" pitchFamily="18" charset="0"/>
              </a:rPr>
              <a:t> Phi</a:t>
            </a:r>
            <a:r>
              <a:rPr lang="vi-VN" sz="4000" dirty="0">
                <a:solidFill>
                  <a:srgbClr val="0070C0"/>
                </a:solidFill>
                <a:latin typeface="Times New Roman" pitchFamily="18" charset="0"/>
                <a:cs typeface="Times New Roman" pitchFamily="18" charset="0"/>
              </a:rPr>
              <a:t> sau năm 1945</a:t>
            </a:r>
            <a:r>
              <a:rPr lang="en-US" sz="4000" dirty="0">
                <a:solidFill>
                  <a:srgbClr val="0070C0"/>
                </a:solidFill>
                <a:latin typeface="Times New Roman" pitchFamily="18" charset="0"/>
                <a:cs typeface="Times New Roman" pitchFamily="18" charset="0"/>
              </a:rPr>
              <a:t>.</a:t>
            </a:r>
          </a:p>
        </p:txBody>
      </p:sp>
      <p:sp>
        <p:nvSpPr>
          <p:cNvPr id="5" name="Rectangle 4"/>
          <p:cNvSpPr/>
          <p:nvPr/>
        </p:nvSpPr>
        <p:spPr>
          <a:xfrm>
            <a:off x="914400" y="762000"/>
            <a:ext cx="6172200" cy="707886"/>
          </a:xfrm>
          <a:prstGeom prst="rect">
            <a:avLst/>
          </a:prstGeom>
        </p:spPr>
        <p:txBody>
          <a:bodyPr wrap="square">
            <a:spAutoFit/>
          </a:bodyPr>
          <a:lstStyle/>
          <a:p>
            <a:r>
              <a:rPr lang="en-US" sz="4000" b="1" dirty="0">
                <a:solidFill>
                  <a:srgbClr val="0070C0"/>
                </a:solidFill>
                <a:latin typeface="Times New Roman" pitchFamily="18" charset="0"/>
                <a:cs typeface="Times New Roman" pitchFamily="18" charset="0"/>
              </a:rPr>
              <a:t>1. </a:t>
            </a:r>
            <a:r>
              <a:rPr lang="en-US" sz="4000" b="1" dirty="0" err="1">
                <a:solidFill>
                  <a:srgbClr val="0070C0"/>
                </a:solidFill>
                <a:latin typeface="Times New Roman" pitchFamily="18" charset="0"/>
                <a:cs typeface="Times New Roman" pitchFamily="18" charset="0"/>
              </a:rPr>
              <a:t>Tình</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hình</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chung</a:t>
            </a:r>
            <a:endParaRPr lang="en-US" sz="40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98193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7200" y="381000"/>
            <a:ext cx="4572000" cy="3431709"/>
          </a:xfrm>
          <a:prstGeom prst="rect">
            <a:avLst/>
          </a:prstGeom>
        </p:spPr>
        <p:txBody>
          <a:bodyPr>
            <a:spAutoFit/>
          </a:bodyPr>
          <a:lstStyle/>
          <a:p>
            <a:r>
              <a:rPr lang="vi-VN" sz="3100" dirty="0">
                <a:solidFill>
                  <a:srgbClr val="002060"/>
                </a:solidFill>
                <a:latin typeface="+mj-lt"/>
              </a:rPr>
              <a:t>Với diện tích </a:t>
            </a:r>
            <a:r>
              <a:rPr lang="vi-VN" sz="3100" dirty="0" smtClean="0">
                <a:solidFill>
                  <a:srgbClr val="002060"/>
                </a:solidFill>
                <a:latin typeface="+mj-lt"/>
              </a:rPr>
              <a:t>khoảng</a:t>
            </a:r>
            <a:r>
              <a:rPr lang="en-US" sz="3100" dirty="0" smtClean="0">
                <a:solidFill>
                  <a:srgbClr val="002060"/>
                </a:solidFill>
                <a:latin typeface="+mj-lt"/>
              </a:rPr>
              <a:t> </a:t>
            </a:r>
            <a:r>
              <a:rPr lang="en-US" sz="3100" dirty="0" err="1" smtClean="0">
                <a:solidFill>
                  <a:srgbClr val="002060"/>
                </a:solidFill>
                <a:latin typeface="+mj-lt"/>
              </a:rPr>
              <a:t>hơn</a:t>
            </a:r>
            <a:r>
              <a:rPr lang="vi-VN" sz="3100" dirty="0" smtClean="0">
                <a:solidFill>
                  <a:srgbClr val="002060"/>
                </a:solidFill>
                <a:latin typeface="+mj-lt"/>
              </a:rPr>
              <a:t> 30</a:t>
            </a:r>
            <a:r>
              <a:rPr lang="en-US" sz="3100" dirty="0" smtClean="0">
                <a:solidFill>
                  <a:srgbClr val="002060"/>
                </a:solidFill>
                <a:latin typeface="+mj-lt"/>
              </a:rPr>
              <a:t> </a:t>
            </a:r>
            <a:r>
              <a:rPr lang="en-US" sz="3100" dirty="0" err="1" smtClean="0">
                <a:solidFill>
                  <a:srgbClr val="002060"/>
                </a:solidFill>
                <a:latin typeface="+mj-lt"/>
              </a:rPr>
              <a:t>triệu</a:t>
            </a:r>
            <a:r>
              <a:rPr lang="vi-VN" sz="3100" dirty="0">
                <a:solidFill>
                  <a:srgbClr val="002060"/>
                </a:solidFill>
                <a:latin typeface="+mj-lt"/>
              </a:rPr>
              <a:t> </a:t>
            </a:r>
            <a:r>
              <a:rPr lang="vi-VN" sz="3100" dirty="0">
                <a:solidFill>
                  <a:srgbClr val="002060"/>
                </a:solidFill>
                <a:latin typeface="+mj-lt"/>
                <a:hlinkClick r:id="rId2" tooltip="Kilômét vuông"/>
              </a:rPr>
              <a:t>km²</a:t>
            </a:r>
            <a:r>
              <a:rPr lang="vi-VN" sz="3100" dirty="0">
                <a:solidFill>
                  <a:srgbClr val="002060"/>
                </a:solidFill>
                <a:latin typeface="+mj-lt"/>
              </a:rPr>
              <a:t> </a:t>
            </a:r>
            <a:r>
              <a:rPr lang="en-US" sz="3100" dirty="0" smtClean="0">
                <a:solidFill>
                  <a:srgbClr val="002060"/>
                </a:solidFill>
                <a:latin typeface="+mj-lt"/>
              </a:rPr>
              <a:t>; v</a:t>
            </a:r>
            <a:r>
              <a:rPr lang="vi-VN" sz="3100" dirty="0" smtClean="0">
                <a:solidFill>
                  <a:srgbClr val="002060"/>
                </a:solidFill>
                <a:latin typeface="+mj-lt"/>
              </a:rPr>
              <a:t>ới </a:t>
            </a:r>
            <a:r>
              <a:rPr lang="en-US" sz="3100" dirty="0" err="1" smtClean="0">
                <a:solidFill>
                  <a:srgbClr val="002060"/>
                </a:solidFill>
                <a:latin typeface="+mj-lt"/>
              </a:rPr>
              <a:t>hơn</a:t>
            </a:r>
            <a:r>
              <a:rPr lang="en-US" sz="3100" dirty="0" smtClean="0">
                <a:solidFill>
                  <a:srgbClr val="002060"/>
                </a:solidFill>
                <a:latin typeface="+mj-lt"/>
              </a:rPr>
              <a:t> 1,2</a:t>
            </a:r>
            <a:r>
              <a:rPr lang="vi-VN" sz="3100" dirty="0" smtClean="0">
                <a:solidFill>
                  <a:srgbClr val="002060"/>
                </a:solidFill>
                <a:latin typeface="+mj-lt"/>
              </a:rPr>
              <a:t> t</a:t>
            </a:r>
            <a:r>
              <a:rPr lang="en-US" sz="3100" dirty="0" smtClean="0">
                <a:solidFill>
                  <a:srgbClr val="002060"/>
                </a:solidFill>
                <a:latin typeface="+mj-lt"/>
              </a:rPr>
              <a:t>ỉ</a:t>
            </a:r>
            <a:r>
              <a:rPr lang="vi-VN" sz="3100" dirty="0" smtClean="0">
                <a:solidFill>
                  <a:srgbClr val="002060"/>
                </a:solidFill>
                <a:latin typeface="+mj-lt"/>
              </a:rPr>
              <a:t> </a:t>
            </a:r>
            <a:r>
              <a:rPr lang="vi-VN" sz="3100" dirty="0">
                <a:solidFill>
                  <a:srgbClr val="002060"/>
                </a:solidFill>
                <a:latin typeface="+mj-lt"/>
              </a:rPr>
              <a:t>dân sinh sống ở 54 quốc gia</a:t>
            </a:r>
            <a:r>
              <a:rPr lang="vi-VN" sz="3100" dirty="0" smtClean="0">
                <a:solidFill>
                  <a:srgbClr val="002060"/>
                </a:solidFill>
                <a:latin typeface="+mj-lt"/>
              </a:rPr>
              <a:t>, </a:t>
            </a:r>
            <a:r>
              <a:rPr lang="vi-VN" sz="3100" dirty="0">
                <a:solidFill>
                  <a:srgbClr val="002060"/>
                </a:solidFill>
                <a:latin typeface="+mj-lt"/>
              </a:rPr>
              <a:t>chiếm khoảng </a:t>
            </a:r>
            <a:r>
              <a:rPr lang="vi-VN" sz="3100" dirty="0" smtClean="0">
                <a:solidFill>
                  <a:srgbClr val="002060"/>
                </a:solidFill>
                <a:latin typeface="+mj-lt"/>
              </a:rPr>
              <a:t>1/7</a:t>
            </a:r>
            <a:r>
              <a:rPr lang="en-US" sz="3100" dirty="0" smtClean="0">
                <a:solidFill>
                  <a:srgbClr val="002060"/>
                </a:solidFill>
                <a:latin typeface="+mj-lt"/>
              </a:rPr>
              <a:t> </a:t>
            </a:r>
            <a:r>
              <a:rPr lang="vi-VN" sz="3100" dirty="0" smtClean="0">
                <a:solidFill>
                  <a:srgbClr val="002060"/>
                </a:solidFill>
                <a:latin typeface="+mj-lt"/>
                <a:hlinkClick r:id="rId3" tooltip="Dân số thế giới"/>
              </a:rPr>
              <a:t>dân </a:t>
            </a:r>
            <a:r>
              <a:rPr lang="vi-VN" sz="3100" dirty="0">
                <a:solidFill>
                  <a:srgbClr val="002060"/>
                </a:solidFill>
                <a:latin typeface="+mj-lt"/>
                <a:hlinkClick r:id="rId3" tooltip="Dân số thế giới"/>
              </a:rPr>
              <a:t>số thế giới</a:t>
            </a:r>
            <a:r>
              <a:rPr lang="vi-VN" sz="3100" dirty="0" smtClean="0">
                <a:solidFill>
                  <a:srgbClr val="002060"/>
                </a:solidFill>
                <a:latin typeface="+mj-lt"/>
              </a:rPr>
              <a:t>.</a:t>
            </a:r>
            <a:endParaRPr lang="en-US" sz="3100" dirty="0" smtClean="0">
              <a:solidFill>
                <a:srgbClr val="002060"/>
              </a:solidFill>
              <a:latin typeface="+mj-lt"/>
            </a:endParaRPr>
          </a:p>
          <a:p>
            <a:r>
              <a:rPr lang="en-US" sz="3100" dirty="0" smtClean="0">
                <a:solidFill>
                  <a:srgbClr val="002060"/>
                </a:solidFill>
                <a:latin typeface="+mj-lt"/>
              </a:rPr>
              <a:t>- </a:t>
            </a:r>
            <a:r>
              <a:rPr lang="en-US" sz="3100" dirty="0" err="1" smtClean="0">
                <a:solidFill>
                  <a:srgbClr val="002060"/>
                </a:solidFill>
                <a:latin typeface="+mj-lt"/>
              </a:rPr>
              <a:t>Khí</a:t>
            </a:r>
            <a:r>
              <a:rPr lang="en-US" sz="3100" dirty="0" smtClean="0">
                <a:solidFill>
                  <a:srgbClr val="002060"/>
                </a:solidFill>
                <a:latin typeface="+mj-lt"/>
              </a:rPr>
              <a:t> </a:t>
            </a:r>
            <a:r>
              <a:rPr lang="en-US" sz="3100" dirty="0" err="1" smtClean="0">
                <a:solidFill>
                  <a:srgbClr val="002060"/>
                </a:solidFill>
                <a:latin typeface="+mj-lt"/>
              </a:rPr>
              <a:t>hậu</a:t>
            </a:r>
            <a:r>
              <a:rPr lang="en-US" sz="3100" dirty="0" smtClean="0">
                <a:solidFill>
                  <a:srgbClr val="002060"/>
                </a:solidFill>
                <a:latin typeface="+mj-lt"/>
              </a:rPr>
              <a:t> </a:t>
            </a:r>
            <a:r>
              <a:rPr lang="en-US" sz="3100" dirty="0" err="1" smtClean="0">
                <a:solidFill>
                  <a:srgbClr val="002060"/>
                </a:solidFill>
                <a:latin typeface="+mj-lt"/>
              </a:rPr>
              <a:t>nóng</a:t>
            </a:r>
            <a:r>
              <a:rPr lang="en-US" sz="3100" dirty="0" smtClean="0">
                <a:solidFill>
                  <a:srgbClr val="002060"/>
                </a:solidFill>
                <a:latin typeface="+mj-lt"/>
              </a:rPr>
              <a:t>, </a:t>
            </a:r>
            <a:r>
              <a:rPr lang="en-US" sz="3100" dirty="0" err="1" smtClean="0">
                <a:solidFill>
                  <a:srgbClr val="002060"/>
                </a:solidFill>
                <a:latin typeface="+mj-lt"/>
              </a:rPr>
              <a:t>hoang</a:t>
            </a:r>
            <a:r>
              <a:rPr lang="en-US" sz="3100" dirty="0" smtClean="0">
                <a:solidFill>
                  <a:srgbClr val="002060"/>
                </a:solidFill>
                <a:latin typeface="+mj-lt"/>
              </a:rPr>
              <a:t> </a:t>
            </a:r>
            <a:r>
              <a:rPr lang="en-US" sz="3100" dirty="0" err="1" smtClean="0">
                <a:solidFill>
                  <a:srgbClr val="002060"/>
                </a:solidFill>
                <a:latin typeface="+mj-lt"/>
              </a:rPr>
              <a:t>mạc</a:t>
            </a:r>
            <a:r>
              <a:rPr lang="en-US" sz="3100" dirty="0" smtClean="0">
                <a:solidFill>
                  <a:srgbClr val="002060"/>
                </a:solidFill>
                <a:latin typeface="+mj-lt"/>
              </a:rPr>
              <a:t> </a:t>
            </a:r>
            <a:r>
              <a:rPr lang="en-US" sz="3100" dirty="0" err="1" smtClean="0">
                <a:solidFill>
                  <a:srgbClr val="002060"/>
                </a:solidFill>
                <a:latin typeface="+mj-lt"/>
              </a:rPr>
              <a:t>cát</a:t>
            </a:r>
            <a:r>
              <a:rPr lang="en-US" sz="3100" dirty="0" smtClean="0">
                <a:solidFill>
                  <a:srgbClr val="002060"/>
                </a:solidFill>
                <a:latin typeface="+mj-lt"/>
              </a:rPr>
              <a:t> </a:t>
            </a:r>
            <a:r>
              <a:rPr lang="en-US" sz="3100" dirty="0" err="1" smtClean="0">
                <a:solidFill>
                  <a:srgbClr val="002060"/>
                </a:solidFill>
                <a:latin typeface="+mj-lt"/>
              </a:rPr>
              <a:t>Xahara</a:t>
            </a:r>
            <a:r>
              <a:rPr lang="en-US" sz="3100" dirty="0" smtClean="0">
                <a:solidFill>
                  <a:srgbClr val="002060"/>
                </a:solidFill>
                <a:latin typeface="+mj-lt"/>
              </a:rPr>
              <a:t> </a:t>
            </a:r>
            <a:r>
              <a:rPr lang="en-US" sz="3100" dirty="0" err="1" smtClean="0">
                <a:solidFill>
                  <a:srgbClr val="002060"/>
                </a:solidFill>
                <a:latin typeface="+mj-lt"/>
              </a:rPr>
              <a:t>lớn</a:t>
            </a:r>
            <a:r>
              <a:rPr lang="en-US" sz="3100" dirty="0" smtClean="0">
                <a:solidFill>
                  <a:srgbClr val="002060"/>
                </a:solidFill>
                <a:latin typeface="+mj-lt"/>
              </a:rPr>
              <a:t> </a:t>
            </a:r>
            <a:r>
              <a:rPr lang="en-US" sz="3100" dirty="0" err="1" smtClean="0">
                <a:solidFill>
                  <a:srgbClr val="002060"/>
                </a:solidFill>
                <a:latin typeface="+mj-lt"/>
              </a:rPr>
              <a:t>nhất</a:t>
            </a:r>
            <a:r>
              <a:rPr lang="en-US" sz="3100" dirty="0" smtClean="0">
                <a:solidFill>
                  <a:srgbClr val="002060"/>
                </a:solidFill>
                <a:latin typeface="+mj-lt"/>
              </a:rPr>
              <a:t> TG.</a:t>
            </a:r>
            <a:endParaRPr lang="en-US" sz="3100" dirty="0">
              <a:solidFill>
                <a:srgbClr val="002060"/>
              </a:solidFill>
              <a:latin typeface="+mj-lt"/>
            </a:endParaRPr>
          </a:p>
        </p:txBody>
      </p:sp>
      <p:pic>
        <p:nvPicPr>
          <p:cNvPr id="3" name="Picture 2" descr="550px-Africa_(orthographic_projection).svg.png"/>
          <p:cNvPicPr>
            <a:picLocks noChangeAspect="1"/>
          </p:cNvPicPr>
          <p:nvPr/>
        </p:nvPicPr>
        <p:blipFill>
          <a:blip r:embed="rId4"/>
          <a:stretch>
            <a:fillRect/>
          </a:stretch>
        </p:blipFill>
        <p:spPr>
          <a:xfrm>
            <a:off x="0" y="228600"/>
            <a:ext cx="4114800" cy="4857750"/>
          </a:xfrm>
          <a:prstGeom prst="rect">
            <a:avLst/>
          </a:prstGeom>
        </p:spPr>
      </p:pic>
      <p:sp>
        <p:nvSpPr>
          <p:cNvPr id="4" name="Rectangle 3"/>
          <p:cNvSpPr/>
          <p:nvPr/>
        </p:nvSpPr>
        <p:spPr>
          <a:xfrm>
            <a:off x="2133600" y="4343400"/>
            <a:ext cx="6934200" cy="2185214"/>
          </a:xfrm>
          <a:prstGeom prst="rect">
            <a:avLst/>
          </a:prstGeom>
        </p:spPr>
        <p:txBody>
          <a:bodyPr wrap="square">
            <a:spAutoFit/>
          </a:bodyPr>
          <a:lstStyle/>
          <a:p>
            <a:r>
              <a:rPr lang="en-US" sz="3400" dirty="0">
                <a:latin typeface="Times New Roman" pitchFamily="18" charset="0"/>
                <a:cs typeface="Times New Roman" pitchFamily="18" charset="0"/>
                <a:hlinkClick r:id="rId5" tooltip="Khoáng sản"/>
              </a:rPr>
              <a:t>K</a:t>
            </a:r>
            <a:r>
              <a:rPr lang="vi-VN" sz="3400" dirty="0" smtClean="0">
                <a:latin typeface="Times New Roman" pitchFamily="18" charset="0"/>
                <a:cs typeface="Times New Roman" pitchFamily="18" charset="0"/>
                <a:hlinkClick r:id="rId5" tooltip="Khoáng sản"/>
              </a:rPr>
              <a:t>hoáng </a:t>
            </a:r>
            <a:r>
              <a:rPr lang="vi-VN" sz="3400" dirty="0">
                <a:latin typeface="Times New Roman" pitchFamily="18" charset="0"/>
                <a:cs typeface="Times New Roman" pitchFamily="18" charset="0"/>
                <a:hlinkClick r:id="rId5" tooltip="Khoáng sản"/>
              </a:rPr>
              <a:t>sản</a:t>
            </a:r>
            <a:r>
              <a:rPr lang="vi-VN" sz="3400" dirty="0">
                <a:latin typeface="Times New Roman" pitchFamily="18" charset="0"/>
                <a:cs typeface="Times New Roman" pitchFamily="18" charset="0"/>
              </a:rPr>
              <a:t> phong </a:t>
            </a:r>
            <a:r>
              <a:rPr lang="vi-VN" sz="3400" dirty="0" smtClean="0">
                <a:latin typeface="Times New Roman" pitchFamily="18" charset="0"/>
                <a:cs typeface="Times New Roman" pitchFamily="18" charset="0"/>
              </a:rPr>
              <a:t>phú</a:t>
            </a:r>
            <a:r>
              <a:rPr lang="vi-VN" sz="3400" dirty="0">
                <a:latin typeface="Times New Roman" pitchFamily="18" charset="0"/>
                <a:cs typeface="Times New Roman" pitchFamily="18" charset="0"/>
              </a:rPr>
              <a:t>: </a:t>
            </a:r>
            <a:r>
              <a:rPr lang="vi-VN" sz="3400" dirty="0">
                <a:latin typeface="Times New Roman" pitchFamily="18" charset="0"/>
                <a:cs typeface="Times New Roman" pitchFamily="18" charset="0"/>
                <a:hlinkClick r:id="rId6" tooltip="Vàng"/>
              </a:rPr>
              <a:t>vàng</a:t>
            </a:r>
            <a:r>
              <a:rPr lang="vi-VN" sz="3400" dirty="0">
                <a:latin typeface="Times New Roman" pitchFamily="18" charset="0"/>
                <a:cs typeface="Times New Roman" pitchFamily="18" charset="0"/>
              </a:rPr>
              <a:t>, </a:t>
            </a:r>
            <a:r>
              <a:rPr lang="vi-VN" sz="3400" dirty="0">
                <a:latin typeface="Times New Roman" pitchFamily="18" charset="0"/>
                <a:cs typeface="Times New Roman" pitchFamily="18" charset="0"/>
                <a:hlinkClick r:id="rId7" tooltip="Kim cương"/>
              </a:rPr>
              <a:t>kim cương</a:t>
            </a:r>
            <a:r>
              <a:rPr lang="vi-VN" sz="3400" dirty="0">
                <a:latin typeface="Times New Roman" pitchFamily="18" charset="0"/>
                <a:cs typeface="Times New Roman" pitchFamily="18" charset="0"/>
              </a:rPr>
              <a:t>, </a:t>
            </a:r>
            <a:r>
              <a:rPr lang="vi-VN" sz="3400" dirty="0">
                <a:latin typeface="Times New Roman" pitchFamily="18" charset="0"/>
                <a:cs typeface="Times New Roman" pitchFamily="18" charset="0"/>
                <a:hlinkClick r:id="rId8" tooltip="Uranium"/>
              </a:rPr>
              <a:t>uranium</a:t>
            </a:r>
            <a:r>
              <a:rPr lang="vi-VN" sz="3400" dirty="0">
                <a:latin typeface="Times New Roman" pitchFamily="18" charset="0"/>
                <a:cs typeface="Times New Roman" pitchFamily="18" charset="0"/>
              </a:rPr>
              <a:t>,</a:t>
            </a:r>
            <a:r>
              <a:rPr lang="vi-VN" sz="3400" dirty="0">
                <a:latin typeface="Times New Roman" pitchFamily="18" charset="0"/>
                <a:cs typeface="Times New Roman" pitchFamily="18" charset="0"/>
                <a:hlinkClick r:id="rId9" tooltip="Crom"/>
              </a:rPr>
              <a:t>crom</a:t>
            </a:r>
            <a:r>
              <a:rPr lang="vi-VN" sz="3400" dirty="0">
                <a:latin typeface="Times New Roman" pitchFamily="18" charset="0"/>
                <a:cs typeface="Times New Roman" pitchFamily="18" charset="0"/>
              </a:rPr>
              <a:t>, </a:t>
            </a:r>
            <a:r>
              <a:rPr lang="vi-VN" sz="3400" dirty="0">
                <a:latin typeface="Times New Roman" pitchFamily="18" charset="0"/>
                <a:cs typeface="Times New Roman" pitchFamily="18" charset="0"/>
                <a:hlinkClick r:id="rId10" tooltip="Đồng"/>
              </a:rPr>
              <a:t>đồng</a:t>
            </a:r>
            <a:r>
              <a:rPr lang="vi-VN" sz="3400" dirty="0">
                <a:latin typeface="Times New Roman" pitchFamily="18" charset="0"/>
                <a:cs typeface="Times New Roman" pitchFamily="18" charset="0"/>
              </a:rPr>
              <a:t>, </a:t>
            </a:r>
            <a:r>
              <a:rPr lang="vi-VN" sz="3400" dirty="0">
                <a:latin typeface="Times New Roman" pitchFamily="18" charset="0"/>
                <a:cs typeface="Times New Roman" pitchFamily="18" charset="0"/>
                <a:hlinkClick r:id="rId11" tooltip="Phốt phát"/>
              </a:rPr>
              <a:t>phốt phát</a:t>
            </a:r>
            <a:r>
              <a:rPr lang="vi-VN" sz="3400" dirty="0">
                <a:latin typeface="Times New Roman" pitchFamily="18" charset="0"/>
                <a:cs typeface="Times New Roman" pitchFamily="18" charset="0"/>
              </a:rPr>
              <a:t>... Ngoài ra, còn có nhiều </a:t>
            </a:r>
            <a:r>
              <a:rPr lang="vi-VN" sz="3400" dirty="0">
                <a:latin typeface="Times New Roman" pitchFamily="18" charset="0"/>
                <a:cs typeface="Times New Roman" pitchFamily="18" charset="0"/>
                <a:hlinkClick r:id="rId12" tooltip="Dầu mỏ"/>
              </a:rPr>
              <a:t>dầu mỏ</a:t>
            </a:r>
            <a:r>
              <a:rPr lang="vi-VN" sz="3400" dirty="0">
                <a:latin typeface="Times New Roman" pitchFamily="18" charset="0"/>
                <a:cs typeface="Times New Roman" pitchFamily="18" charset="0"/>
              </a:rPr>
              <a:t> &amp; </a:t>
            </a:r>
            <a:r>
              <a:rPr lang="vi-VN" sz="3400" dirty="0">
                <a:latin typeface="Times New Roman" pitchFamily="18" charset="0"/>
                <a:cs typeface="Times New Roman" pitchFamily="18" charset="0"/>
                <a:hlinkClick r:id="rId13" tooltip="Khí đốt"/>
              </a:rPr>
              <a:t>khí đốt</a:t>
            </a:r>
            <a:r>
              <a:rPr lang="vi-VN" sz="3400" dirty="0">
                <a:latin typeface="Times New Roman" pitchFamily="18" charset="0"/>
                <a:cs typeface="Times New Roman" pitchFamily="18" charset="0"/>
              </a:rPr>
              <a:t>.</a:t>
            </a:r>
            <a:endParaRPr lang="en-US" sz="3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49923" y="152400"/>
            <a:ext cx="7391400" cy="4832092"/>
          </a:xfrm>
          <a:prstGeom prst="rect">
            <a:avLst/>
          </a:prstGeom>
          <a:solidFill>
            <a:srgbClr val="92D050"/>
          </a:solidFill>
        </p:spPr>
        <p:txBody>
          <a:bodyPr wrap="square">
            <a:spAutoFit/>
          </a:bodyPr>
          <a:lstStyle/>
          <a:p>
            <a:pPr marL="457200" indent="-457200">
              <a:buFontTx/>
              <a:buChar char="-"/>
            </a:pPr>
            <a:r>
              <a:rPr lang="en-US" sz="2800" smtClean="0">
                <a:latin typeface="Times New Roman" pitchFamily="18" charset="0"/>
                <a:cs typeface="Times New Roman" pitchFamily="18" charset="0"/>
              </a:rPr>
              <a:t>Sau </a:t>
            </a:r>
            <a:r>
              <a:rPr lang="en-US" sz="2800" dirty="0" err="1">
                <a:latin typeface="Times New Roman" pitchFamily="18" charset="0"/>
                <a:cs typeface="Times New Roman" pitchFamily="18" charset="0"/>
              </a:rPr>
              <a:t>Chiến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diễn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nổi</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châu</a:t>
            </a:r>
            <a:r>
              <a:rPr lang="en-US" sz="2800" dirty="0">
                <a:latin typeface="Times New Roman" pitchFamily="18" charset="0"/>
                <a:cs typeface="Times New Roman" pitchFamily="18" charset="0"/>
              </a:rPr>
              <a:t> Phi</a:t>
            </a:r>
            <a:r>
              <a:rPr lang="en-US" sz="2800">
                <a:latin typeface="Times New Roman" pitchFamily="18" charset="0"/>
                <a:cs typeface="Times New Roman" pitchFamily="18" charset="0"/>
              </a:rPr>
              <a:t>. </a:t>
            </a:r>
            <a:endParaRPr lang="en-US" sz="2800" smtClean="0">
              <a:latin typeface="Times New Roman" pitchFamily="18" charset="0"/>
              <a:cs typeface="Times New Roman" pitchFamily="18" charset="0"/>
            </a:endParaRPr>
          </a:p>
          <a:p>
            <a:pPr marL="457200" indent="-457200">
              <a:buFontTx/>
              <a:buChar char="-"/>
            </a:pPr>
            <a:r>
              <a:rPr lang="vi-VN" sz="2800" smtClean="0">
                <a:latin typeface="Times New Roman" pitchFamily="18" charset="0"/>
                <a:cs typeface="Times New Roman" pitchFamily="18" charset="0"/>
              </a:rPr>
              <a:t>Năm </a:t>
            </a:r>
            <a:r>
              <a:rPr lang="vi-VN" sz="2800" dirty="0">
                <a:latin typeface="Times New Roman" pitchFamily="18" charset="0"/>
                <a:cs typeface="Times New Roman" pitchFamily="18" charset="0"/>
              </a:rPr>
              <a:t>1960  "Năm châu Phi", với 17 nước châu Phi tuyên bố độc lập.</a:t>
            </a:r>
            <a:endParaRPr lang="en-US" sz="2800" dirty="0">
              <a:latin typeface="Times New Roman" pitchFamily="18" charset="0"/>
              <a:cs typeface="Times New Roman" pitchFamily="18" charset="0"/>
            </a:endParaRPr>
          </a:p>
          <a:p>
            <a:r>
              <a:rPr lang="en-US" sz="2800" smtClean="0">
                <a:latin typeface="Times New Roman" pitchFamily="18" charset="0"/>
                <a:cs typeface="Times New Roman" pitchFamily="18" charset="0"/>
              </a:rPr>
              <a:t>-    Giành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độc</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lập</a:t>
            </a:r>
            <a:r>
              <a:rPr lang="en-US" sz="280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a:t>
            </a:r>
            <a:r>
              <a:rPr lang="en-US" sz="2800" smtClean="0">
                <a:latin typeface="Times New Roman" pitchFamily="18" charset="0"/>
                <a:cs typeface="Times New Roman" pitchFamily="18" charset="0"/>
              </a:rPr>
              <a:t>uy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n</a:t>
            </a:r>
            <a:r>
              <a:rPr lang="vi-VN" sz="2800" dirty="0">
                <a:latin typeface="Times New Roman" pitchFamily="18" charset="0"/>
                <a:cs typeface="Times New Roman" pitchFamily="18" charset="0"/>
              </a:rPr>
              <a:t>ước châu Phi vẫn trong tình trạng đói nghèo, lạc hậu</a:t>
            </a:r>
            <a:r>
              <a:rPr lang="vi-VN" sz="2800">
                <a:latin typeface="Times New Roman" pitchFamily="18" charset="0"/>
                <a:cs typeface="Times New Roman" pitchFamily="18" charset="0"/>
              </a:rPr>
              <a:t>, </a:t>
            </a:r>
            <a:r>
              <a:rPr lang="vi-VN" sz="2800" smtClean="0">
                <a:latin typeface="Times New Roman" pitchFamily="18" charset="0"/>
                <a:cs typeface="Times New Roman" pitchFamily="18" charset="0"/>
              </a:rPr>
              <a:t>xung </a:t>
            </a:r>
            <a:r>
              <a:rPr lang="vi-VN" sz="2800" dirty="0">
                <a:latin typeface="Times New Roman" pitchFamily="18" charset="0"/>
                <a:cs typeface="Times New Roman" pitchFamily="18" charset="0"/>
              </a:rPr>
              <a:t>đột, </a:t>
            </a:r>
            <a:r>
              <a:rPr lang="vi-VN" sz="2800">
                <a:latin typeface="Times New Roman" pitchFamily="18" charset="0"/>
                <a:cs typeface="Times New Roman" pitchFamily="18" charset="0"/>
              </a:rPr>
              <a:t>nội </a:t>
            </a:r>
            <a:r>
              <a:rPr lang="vi-VN" sz="2800" smtClean="0">
                <a:latin typeface="Times New Roman" pitchFamily="18" charset="0"/>
                <a:cs typeface="Times New Roman" pitchFamily="18" charset="0"/>
              </a:rPr>
              <a:t>chiế</a:t>
            </a:r>
            <a:r>
              <a:rPr lang="en-US" sz="2800" smtClean="0">
                <a:latin typeface="Times New Roman" pitchFamily="18" charset="0"/>
                <a:cs typeface="Times New Roman" pitchFamily="18" charset="0"/>
              </a:rPr>
              <a:t>n</a:t>
            </a:r>
            <a:endParaRPr lang="en-US" sz="2800" dirty="0">
              <a:latin typeface="Times New Roman" pitchFamily="18" charset="0"/>
              <a:cs typeface="Times New Roman" pitchFamily="18" charset="0"/>
            </a:endParaRPr>
          </a:p>
          <a:p>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Những năm gần đây châu </a:t>
            </a:r>
            <a:r>
              <a:rPr lang="en-US" sz="2800" dirty="0">
                <a:latin typeface="Times New Roman" pitchFamily="18" charset="0"/>
                <a:cs typeface="Times New Roman" pitchFamily="18" charset="0"/>
              </a:rPr>
              <a:t>Phi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đỡ</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hợp</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tác phát triển cùng nhau</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569284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SU9-B6-H12"/>
          <p:cNvPicPr>
            <a:picLocks noChangeAspect="1" noChangeArrowheads="1"/>
          </p:cNvPicPr>
          <p:nvPr/>
        </p:nvPicPr>
        <p:blipFill>
          <a:blip r:embed="rId2"/>
          <a:srcRect/>
          <a:stretch>
            <a:fillRect/>
          </a:stretch>
        </p:blipFill>
        <p:spPr bwMode="auto">
          <a:xfrm>
            <a:off x="76200" y="457200"/>
            <a:ext cx="4572000" cy="5943600"/>
          </a:xfrm>
          <a:prstGeom prst="rect">
            <a:avLst/>
          </a:prstGeom>
          <a:noFill/>
          <a:ln w="9525">
            <a:noFill/>
            <a:miter lim="800000"/>
            <a:headEnd/>
            <a:tailEnd/>
          </a:ln>
        </p:spPr>
      </p:pic>
      <p:sp>
        <p:nvSpPr>
          <p:cNvPr id="17413" name="Text Box 5"/>
          <p:cNvSpPr txBox="1">
            <a:spLocks noChangeArrowheads="1"/>
          </p:cNvSpPr>
          <p:nvPr/>
        </p:nvSpPr>
        <p:spPr bwMode="auto">
          <a:xfrm>
            <a:off x="304800" y="2133600"/>
            <a:ext cx="2895600" cy="366713"/>
          </a:xfrm>
          <a:prstGeom prst="rect">
            <a:avLst/>
          </a:prstGeom>
          <a:noFill/>
          <a:ln w="9525">
            <a:noFill/>
            <a:miter lim="800000"/>
            <a:headEnd/>
            <a:tailEnd/>
          </a:ln>
        </p:spPr>
        <p:txBody>
          <a:bodyPr>
            <a:spAutoFit/>
          </a:bodyPr>
          <a:lstStyle/>
          <a:p>
            <a:pPr>
              <a:spcBef>
                <a:spcPct val="50000"/>
              </a:spcBef>
            </a:pPr>
            <a:endParaRPr lang="en-US">
              <a:latin typeface="Franklin Gothic Book" pitchFamily="34" charset="0"/>
            </a:endParaRPr>
          </a:p>
        </p:txBody>
      </p:sp>
      <p:sp>
        <p:nvSpPr>
          <p:cNvPr id="17414" name="Text Box 6"/>
          <p:cNvSpPr txBox="1">
            <a:spLocks noChangeArrowheads="1"/>
          </p:cNvSpPr>
          <p:nvPr/>
        </p:nvSpPr>
        <p:spPr bwMode="auto">
          <a:xfrm>
            <a:off x="381000" y="2590800"/>
            <a:ext cx="2667000" cy="366713"/>
          </a:xfrm>
          <a:prstGeom prst="rect">
            <a:avLst/>
          </a:prstGeom>
          <a:noFill/>
          <a:ln w="9525">
            <a:noFill/>
            <a:miter lim="800000"/>
            <a:headEnd/>
            <a:tailEnd/>
          </a:ln>
        </p:spPr>
        <p:txBody>
          <a:bodyPr>
            <a:spAutoFit/>
          </a:bodyPr>
          <a:lstStyle/>
          <a:p>
            <a:pPr>
              <a:spcBef>
                <a:spcPct val="50000"/>
              </a:spcBef>
            </a:pPr>
            <a:endParaRPr lang="en-US">
              <a:latin typeface="Franklin Gothic Book" pitchFamily="34" charset="0"/>
            </a:endParaRPr>
          </a:p>
        </p:txBody>
      </p:sp>
      <p:sp>
        <p:nvSpPr>
          <p:cNvPr id="17418" name="Text Box 10"/>
          <p:cNvSpPr txBox="1">
            <a:spLocks noChangeArrowheads="1"/>
          </p:cNvSpPr>
          <p:nvPr/>
        </p:nvSpPr>
        <p:spPr bwMode="auto">
          <a:xfrm>
            <a:off x="0" y="3581400"/>
            <a:ext cx="4114800" cy="366713"/>
          </a:xfrm>
          <a:prstGeom prst="rect">
            <a:avLst/>
          </a:prstGeom>
          <a:noFill/>
          <a:ln w="9525">
            <a:noFill/>
            <a:miter lim="800000"/>
            <a:headEnd/>
            <a:tailEnd/>
          </a:ln>
        </p:spPr>
        <p:txBody>
          <a:bodyPr>
            <a:spAutoFit/>
          </a:bodyPr>
          <a:lstStyle/>
          <a:p>
            <a:pPr>
              <a:spcBef>
                <a:spcPct val="50000"/>
              </a:spcBef>
            </a:pPr>
            <a:endParaRPr lang="en-US">
              <a:latin typeface="Franklin Gothic Book" pitchFamily="34" charset="0"/>
            </a:endParaRPr>
          </a:p>
        </p:txBody>
      </p:sp>
      <p:sp>
        <p:nvSpPr>
          <p:cNvPr id="79886" name="AutoShape 14"/>
          <p:cNvSpPr>
            <a:spLocks noChangeArrowheads="1"/>
          </p:cNvSpPr>
          <p:nvPr/>
        </p:nvSpPr>
        <p:spPr bwMode="auto">
          <a:xfrm>
            <a:off x="2743200" y="2057400"/>
            <a:ext cx="381000" cy="2286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79889" name="AutoShape 17"/>
          <p:cNvSpPr>
            <a:spLocks noChangeArrowheads="1"/>
          </p:cNvSpPr>
          <p:nvPr/>
        </p:nvSpPr>
        <p:spPr bwMode="auto">
          <a:xfrm>
            <a:off x="1295400" y="1981200"/>
            <a:ext cx="381000" cy="3048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20" name="Rectangle 19"/>
          <p:cNvSpPr/>
          <p:nvPr/>
        </p:nvSpPr>
        <p:spPr>
          <a:xfrm>
            <a:off x="1905000" y="3048000"/>
            <a:ext cx="1107996" cy="646331"/>
          </a:xfrm>
          <a:prstGeom prst="rect">
            <a:avLst/>
          </a:prstGeom>
        </p:spPr>
        <p:txBody>
          <a:bodyPr wrap="none">
            <a:spAutoFit/>
          </a:bodyPr>
          <a:lstStyle/>
          <a:p>
            <a:r>
              <a:rPr lang="en-US" sz="3600" b="1" dirty="0" smtClean="0">
                <a:solidFill>
                  <a:srgbClr val="FF0000"/>
                </a:solidFill>
                <a:latin typeface="Times New Roman" pitchFamily="18" charset="0"/>
              </a:rPr>
              <a:t>1960</a:t>
            </a:r>
            <a:endParaRPr lang="en-US" sz="3600" dirty="0"/>
          </a:p>
        </p:txBody>
      </p:sp>
      <p:pic>
        <p:nvPicPr>
          <p:cNvPr id="21" name="Picture 10" descr="800px-Flag_of_Algeria_(bordered)">
            <a:hlinkClick r:id="rId3"/>
          </p:cNvPr>
          <p:cNvPicPr>
            <a:picLocks noChangeAspect="1" noChangeArrowheads="1"/>
          </p:cNvPicPr>
          <p:nvPr/>
        </p:nvPicPr>
        <p:blipFill>
          <a:blip r:embed="rId4"/>
          <a:srcRect/>
          <a:stretch>
            <a:fillRect/>
          </a:stretch>
        </p:blipFill>
        <p:spPr bwMode="auto">
          <a:xfrm>
            <a:off x="1066800" y="1828800"/>
            <a:ext cx="685800" cy="457200"/>
          </a:xfrm>
          <a:prstGeom prst="rect">
            <a:avLst/>
          </a:prstGeom>
          <a:solidFill>
            <a:srgbClr val="CCFFCC"/>
          </a:solidFill>
          <a:ln w="9525">
            <a:noFill/>
            <a:miter lim="800000"/>
            <a:headEnd/>
            <a:tailEnd/>
          </a:ln>
        </p:spPr>
      </p:pic>
      <p:pic>
        <p:nvPicPr>
          <p:cNvPr id="22" name="Picture 5" descr="Egypt">
            <a:hlinkClick r:id="rId5"/>
          </p:cNvPr>
          <p:cNvPicPr>
            <a:picLocks noChangeAspect="1" noChangeArrowheads="1"/>
          </p:cNvPicPr>
          <p:nvPr/>
        </p:nvPicPr>
        <p:blipFill>
          <a:blip r:embed="rId6"/>
          <a:srcRect/>
          <a:stretch>
            <a:fillRect/>
          </a:stretch>
        </p:blipFill>
        <p:spPr bwMode="auto">
          <a:xfrm>
            <a:off x="2819400" y="1981200"/>
            <a:ext cx="457200" cy="304800"/>
          </a:xfrm>
          <a:prstGeom prst="rect">
            <a:avLst/>
          </a:prstGeom>
          <a:noFill/>
          <a:ln w="9525">
            <a:solidFill>
              <a:schemeClr val="hlink"/>
            </a:solidFill>
            <a:miter lim="800000"/>
            <a:headEnd/>
            <a:tailEnd/>
          </a:ln>
        </p:spPr>
      </p:pic>
      <p:sp>
        <p:nvSpPr>
          <p:cNvPr id="32" name="AutoShape 14"/>
          <p:cNvSpPr>
            <a:spLocks noChangeArrowheads="1"/>
          </p:cNvSpPr>
          <p:nvPr/>
        </p:nvSpPr>
        <p:spPr bwMode="auto">
          <a:xfrm>
            <a:off x="990600" y="3200400"/>
            <a:ext cx="381000" cy="2286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33" name="AutoShape 14"/>
          <p:cNvSpPr>
            <a:spLocks noChangeArrowheads="1"/>
          </p:cNvSpPr>
          <p:nvPr/>
        </p:nvSpPr>
        <p:spPr bwMode="auto">
          <a:xfrm>
            <a:off x="2133600" y="4343400"/>
            <a:ext cx="381000" cy="2286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34" name="AutoShape 14"/>
          <p:cNvSpPr>
            <a:spLocks noChangeArrowheads="1"/>
          </p:cNvSpPr>
          <p:nvPr/>
        </p:nvSpPr>
        <p:spPr bwMode="auto">
          <a:xfrm>
            <a:off x="3048000" y="4724400"/>
            <a:ext cx="381000" cy="2286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36" name="AutoShape 14"/>
          <p:cNvSpPr>
            <a:spLocks noChangeArrowheads="1"/>
          </p:cNvSpPr>
          <p:nvPr/>
        </p:nvSpPr>
        <p:spPr bwMode="auto">
          <a:xfrm>
            <a:off x="3733800" y="3048000"/>
            <a:ext cx="381000" cy="2286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37" name="AutoShape 14"/>
          <p:cNvSpPr>
            <a:spLocks noChangeArrowheads="1"/>
          </p:cNvSpPr>
          <p:nvPr/>
        </p:nvSpPr>
        <p:spPr bwMode="auto">
          <a:xfrm>
            <a:off x="381000" y="2895600"/>
            <a:ext cx="381000" cy="2286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38" name="AutoShape 14"/>
          <p:cNvSpPr>
            <a:spLocks noChangeArrowheads="1"/>
          </p:cNvSpPr>
          <p:nvPr/>
        </p:nvSpPr>
        <p:spPr bwMode="auto">
          <a:xfrm>
            <a:off x="228600" y="2590800"/>
            <a:ext cx="381000" cy="2286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39" name="AutoShape 14"/>
          <p:cNvSpPr>
            <a:spLocks noChangeArrowheads="1"/>
          </p:cNvSpPr>
          <p:nvPr/>
        </p:nvSpPr>
        <p:spPr bwMode="auto">
          <a:xfrm>
            <a:off x="2895600" y="5105400"/>
            <a:ext cx="381000" cy="2286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40" name="AutoShape 14"/>
          <p:cNvSpPr>
            <a:spLocks noChangeArrowheads="1"/>
          </p:cNvSpPr>
          <p:nvPr/>
        </p:nvSpPr>
        <p:spPr bwMode="auto">
          <a:xfrm>
            <a:off x="1981200" y="3581400"/>
            <a:ext cx="381000" cy="2286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41" name="AutoShape 14"/>
          <p:cNvSpPr>
            <a:spLocks noChangeArrowheads="1"/>
          </p:cNvSpPr>
          <p:nvPr/>
        </p:nvSpPr>
        <p:spPr bwMode="auto">
          <a:xfrm>
            <a:off x="2057400" y="3962400"/>
            <a:ext cx="381000" cy="3048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42" name="AutoShape 14"/>
          <p:cNvSpPr>
            <a:spLocks noChangeArrowheads="1"/>
          </p:cNvSpPr>
          <p:nvPr/>
        </p:nvSpPr>
        <p:spPr bwMode="auto">
          <a:xfrm>
            <a:off x="2514600" y="3733800"/>
            <a:ext cx="381000" cy="2286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sp>
        <p:nvSpPr>
          <p:cNvPr id="43" name="AutoShape 14"/>
          <p:cNvSpPr>
            <a:spLocks noChangeArrowheads="1"/>
          </p:cNvSpPr>
          <p:nvPr/>
        </p:nvSpPr>
        <p:spPr bwMode="auto">
          <a:xfrm>
            <a:off x="914400" y="2819400"/>
            <a:ext cx="381000" cy="228600"/>
          </a:xfrm>
          <a:prstGeom prst="star5">
            <a:avLst/>
          </a:prstGeom>
          <a:solidFill>
            <a:srgbClr val="FF3300"/>
          </a:solidFill>
          <a:ln w="9525">
            <a:solidFill>
              <a:schemeClr val="tx1"/>
            </a:solidFill>
            <a:miter lim="800000"/>
            <a:headEnd/>
            <a:tailEnd/>
          </a:ln>
          <a:effectLst/>
        </p:spPr>
        <p:txBody>
          <a:bodyPr wrap="none" anchor="ctr"/>
          <a:lstStyle/>
          <a:p>
            <a:pPr algn="ctr" fontAlgn="auto">
              <a:spcBef>
                <a:spcPts val="0"/>
              </a:spcBef>
              <a:spcAft>
                <a:spcPts val="0"/>
              </a:spcAft>
              <a:defRPr/>
            </a:pPr>
            <a:endParaRPr lang="en-US">
              <a:solidFill>
                <a:schemeClr val="hlink"/>
              </a:solidFill>
              <a:latin typeface="Tahoma" pitchFamily="34" charset="0"/>
              <a:cs typeface="+mn-cs"/>
            </a:endParaRPr>
          </a:p>
        </p:txBody>
      </p:sp>
      <p:pic>
        <p:nvPicPr>
          <p:cNvPr id="26" name="Picture 7" descr="nasser"/>
          <p:cNvPicPr>
            <a:picLocks noChangeAspect="1" noChangeArrowheads="1"/>
          </p:cNvPicPr>
          <p:nvPr/>
        </p:nvPicPr>
        <p:blipFill>
          <a:blip r:embed="rId7"/>
          <a:srcRect/>
          <a:stretch>
            <a:fillRect/>
          </a:stretch>
        </p:blipFill>
        <p:spPr>
          <a:xfrm>
            <a:off x="5334000" y="533400"/>
            <a:ext cx="3235935" cy="2743200"/>
          </a:xfrm>
          <a:prstGeom prst="rect">
            <a:avLst/>
          </a:prstGeom>
        </p:spPr>
      </p:pic>
      <p:sp>
        <p:nvSpPr>
          <p:cNvPr id="27" name="Text Box 8"/>
          <p:cNvSpPr txBox="1">
            <a:spLocks noChangeArrowheads="1"/>
          </p:cNvSpPr>
          <p:nvPr/>
        </p:nvSpPr>
        <p:spPr bwMode="auto">
          <a:xfrm>
            <a:off x="5029200" y="3441918"/>
            <a:ext cx="3886200" cy="1169551"/>
          </a:xfrm>
          <a:prstGeom prst="rect">
            <a:avLst/>
          </a:prstGeom>
          <a:noFill/>
          <a:ln w="9525">
            <a:noFill/>
            <a:miter lim="800000"/>
            <a:headEnd/>
            <a:tailEnd/>
          </a:ln>
          <a:effectLst/>
        </p:spPr>
        <p:txBody>
          <a:bodyPr wrap="square">
            <a:spAutoFit/>
          </a:bodyPr>
          <a:lstStyle/>
          <a:p>
            <a:pPr algn="ctr" eaLnBrk="0" hangingPunct="0">
              <a:spcBef>
                <a:spcPct val="50000"/>
              </a:spcBef>
            </a:pPr>
            <a:r>
              <a:rPr lang="en-US" sz="2800" dirty="0" err="1">
                <a:solidFill>
                  <a:srgbClr val="FF0000"/>
                </a:solidFill>
                <a:latin typeface="Times New Roman" pitchFamily="18" charset="0"/>
              </a:rPr>
              <a:t>Hình</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ảnh</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Đại</a:t>
            </a:r>
            <a:r>
              <a:rPr lang="en-US" sz="2800" dirty="0">
                <a:solidFill>
                  <a:srgbClr val="FF0000"/>
                </a:solidFill>
                <a:latin typeface="Times New Roman" pitchFamily="18" charset="0"/>
              </a:rPr>
              <a:t> </a:t>
            </a:r>
            <a:r>
              <a:rPr lang="en-US" sz="2800" dirty="0" err="1">
                <a:solidFill>
                  <a:srgbClr val="FF0000"/>
                </a:solidFill>
                <a:latin typeface="Times New Roman" pitchFamily="18" charset="0"/>
              </a:rPr>
              <a:t>ta</a:t>
            </a:r>
            <a:r>
              <a:rPr lang="en-US" sz="2800" dirty="0">
                <a:solidFill>
                  <a:srgbClr val="FF0000"/>
                </a:solidFill>
                <a:latin typeface="Times New Roman" pitchFamily="18" charset="0"/>
              </a:rPr>
              <a:t>́ Nat-</a:t>
            </a:r>
            <a:r>
              <a:rPr lang="en-US" sz="2800" dirty="0" err="1">
                <a:solidFill>
                  <a:srgbClr val="FF0000"/>
                </a:solidFill>
                <a:latin typeface="Times New Roman" pitchFamily="18" charset="0"/>
              </a:rPr>
              <a:t>xe</a:t>
            </a:r>
            <a:endParaRPr lang="en-US" sz="2800" dirty="0">
              <a:solidFill>
                <a:srgbClr val="FF0000"/>
              </a:solidFill>
              <a:latin typeface="Times New Roman" pitchFamily="18" charset="0"/>
            </a:endParaRPr>
          </a:p>
          <a:p>
            <a:pPr algn="ctr" eaLnBrk="0" hangingPunct="0">
              <a:spcBef>
                <a:spcPct val="50000"/>
              </a:spcBef>
            </a:pPr>
            <a:r>
              <a:rPr lang="en-US" sz="2800" dirty="0">
                <a:solidFill>
                  <a:srgbClr val="FF0000"/>
                </a:solidFill>
                <a:latin typeface="Times New Roman" pitchFamily="18" charset="0"/>
              </a:rPr>
              <a:t>(1918 – 1970)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box(in)">
                                      <p:cBhvr>
                                        <p:cTn id="7" dur="500"/>
                                        <p:tgtEl>
                                          <p:spTgt spid="17411"/>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800" decel="100000"/>
                                        <p:tgtEl>
                                          <p:spTgt spid="26"/>
                                        </p:tgtEl>
                                      </p:cBhvr>
                                    </p:animEffect>
                                    <p:anim calcmode="lin" valueType="num">
                                      <p:cBhvr>
                                        <p:cTn id="13" dur="800" decel="100000" fill="hold"/>
                                        <p:tgtEl>
                                          <p:spTgt spid="26"/>
                                        </p:tgtEl>
                                        <p:attrNameLst>
                                          <p:attrName>style.rotation</p:attrName>
                                        </p:attrNameLst>
                                      </p:cBhvr>
                                      <p:tavLst>
                                        <p:tav tm="0">
                                          <p:val>
                                            <p:fltVal val="-90"/>
                                          </p:val>
                                        </p:tav>
                                        <p:tav tm="100000">
                                          <p:val>
                                            <p:fltVal val="0"/>
                                          </p:val>
                                        </p:tav>
                                      </p:tavLst>
                                    </p:anim>
                                    <p:anim calcmode="lin" valueType="num">
                                      <p:cBhvr>
                                        <p:cTn id="14" dur="800" decel="100000" fill="hold"/>
                                        <p:tgtEl>
                                          <p:spTgt spid="26"/>
                                        </p:tgtEl>
                                        <p:attrNameLst>
                                          <p:attrName>ppt_x</p:attrName>
                                        </p:attrNameLst>
                                      </p:cBhvr>
                                      <p:tavLst>
                                        <p:tav tm="0">
                                          <p:val>
                                            <p:strVal val="#ppt_x+0.4"/>
                                          </p:val>
                                        </p:tav>
                                        <p:tav tm="100000">
                                          <p:val>
                                            <p:strVal val="#ppt_x-0.05"/>
                                          </p:val>
                                        </p:tav>
                                      </p:tavLst>
                                    </p:anim>
                                    <p:anim calcmode="lin" valueType="num">
                                      <p:cBhvr>
                                        <p:cTn id="15" dur="800" decel="100000" fill="hold"/>
                                        <p:tgtEl>
                                          <p:spTgt spid="26"/>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par>
                                <p:cTn id="18" presetID="3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800" decel="100000"/>
                                        <p:tgtEl>
                                          <p:spTgt spid="27"/>
                                        </p:tgtEl>
                                      </p:cBhvr>
                                    </p:animEffect>
                                    <p:anim calcmode="lin" valueType="num">
                                      <p:cBhvr>
                                        <p:cTn id="21" dur="800" decel="100000" fill="hold"/>
                                        <p:tgtEl>
                                          <p:spTgt spid="27"/>
                                        </p:tgtEl>
                                        <p:attrNameLst>
                                          <p:attrName>style.rotation</p:attrName>
                                        </p:attrNameLst>
                                      </p:cBhvr>
                                      <p:tavLst>
                                        <p:tav tm="0">
                                          <p:val>
                                            <p:fltVal val="-90"/>
                                          </p:val>
                                        </p:tav>
                                        <p:tav tm="100000">
                                          <p:val>
                                            <p:fltVal val="0"/>
                                          </p:val>
                                        </p:tav>
                                      </p:tavLst>
                                    </p:anim>
                                    <p:anim calcmode="lin" valueType="num">
                                      <p:cBhvr>
                                        <p:cTn id="22" dur="800" decel="100000" fill="hold"/>
                                        <p:tgtEl>
                                          <p:spTgt spid="27"/>
                                        </p:tgtEl>
                                        <p:attrNameLst>
                                          <p:attrName>ppt_x</p:attrName>
                                        </p:attrNameLst>
                                      </p:cBhvr>
                                      <p:tavLst>
                                        <p:tav tm="0">
                                          <p:val>
                                            <p:strVal val="#ppt_x+0.4"/>
                                          </p:val>
                                        </p:tav>
                                        <p:tav tm="100000">
                                          <p:val>
                                            <p:strVal val="#ppt_x-0.05"/>
                                          </p:val>
                                        </p:tav>
                                      </p:tavLst>
                                    </p:anim>
                                    <p:anim calcmode="lin" valueType="num">
                                      <p:cBhvr>
                                        <p:cTn id="23" dur="800" decel="100000" fill="hold"/>
                                        <p:tgtEl>
                                          <p:spTgt spid="27"/>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79886"/>
                                        </p:tgtEl>
                                        <p:attrNameLst>
                                          <p:attrName>style.visibility</p:attrName>
                                        </p:attrNameLst>
                                      </p:cBhvr>
                                      <p:to>
                                        <p:strVal val="visible"/>
                                      </p:to>
                                    </p:set>
                                    <p:anim calcmode="lin" valueType="num">
                                      <p:cBhvr>
                                        <p:cTn id="30" dur="500" fill="hold"/>
                                        <p:tgtEl>
                                          <p:spTgt spid="79886"/>
                                        </p:tgtEl>
                                        <p:attrNameLst>
                                          <p:attrName>ppt_w</p:attrName>
                                        </p:attrNameLst>
                                      </p:cBhvr>
                                      <p:tavLst>
                                        <p:tav tm="0">
                                          <p:val>
                                            <p:fltVal val="0"/>
                                          </p:val>
                                        </p:tav>
                                        <p:tav tm="100000">
                                          <p:val>
                                            <p:strVal val="#ppt_w"/>
                                          </p:val>
                                        </p:tav>
                                      </p:tavLst>
                                    </p:anim>
                                    <p:anim calcmode="lin" valueType="num">
                                      <p:cBhvr>
                                        <p:cTn id="31" dur="500" fill="hold"/>
                                        <p:tgtEl>
                                          <p:spTgt spid="79886"/>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79889"/>
                                        </p:tgtEl>
                                        <p:attrNameLst>
                                          <p:attrName>style.visibility</p:attrName>
                                        </p:attrNameLst>
                                      </p:cBhvr>
                                      <p:to>
                                        <p:strVal val="visible"/>
                                      </p:to>
                                    </p:set>
                                    <p:anim calcmode="lin" valueType="num">
                                      <p:cBhvr>
                                        <p:cTn id="42" dur="500" fill="hold"/>
                                        <p:tgtEl>
                                          <p:spTgt spid="79889"/>
                                        </p:tgtEl>
                                        <p:attrNameLst>
                                          <p:attrName>ppt_w</p:attrName>
                                        </p:attrNameLst>
                                      </p:cBhvr>
                                      <p:tavLst>
                                        <p:tav tm="0">
                                          <p:val>
                                            <p:fltVal val="0"/>
                                          </p:val>
                                        </p:tav>
                                        <p:tav tm="100000">
                                          <p:val>
                                            <p:strVal val="#ppt_w"/>
                                          </p:val>
                                        </p:tav>
                                      </p:tavLst>
                                    </p:anim>
                                    <p:anim calcmode="lin" valueType="num">
                                      <p:cBhvr>
                                        <p:cTn id="43" dur="500" fill="hold"/>
                                        <p:tgtEl>
                                          <p:spTgt spid="79889"/>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800" decel="100000"/>
                                        <p:tgtEl>
                                          <p:spTgt spid="20"/>
                                        </p:tgtEl>
                                      </p:cBhvr>
                                    </p:animEffect>
                                    <p:anim calcmode="lin" valueType="num">
                                      <p:cBhvr>
                                        <p:cTn id="55" dur="800" decel="100000" fill="hold"/>
                                        <p:tgtEl>
                                          <p:spTgt spid="20"/>
                                        </p:tgtEl>
                                        <p:attrNameLst>
                                          <p:attrName>style.rotation</p:attrName>
                                        </p:attrNameLst>
                                      </p:cBhvr>
                                      <p:tavLst>
                                        <p:tav tm="0">
                                          <p:val>
                                            <p:fltVal val="-90"/>
                                          </p:val>
                                        </p:tav>
                                        <p:tav tm="100000">
                                          <p:val>
                                            <p:fltVal val="0"/>
                                          </p:val>
                                        </p:tav>
                                      </p:tavLst>
                                    </p:anim>
                                    <p:anim calcmode="lin" valueType="num">
                                      <p:cBhvr>
                                        <p:cTn id="56" dur="800" decel="100000" fill="hold"/>
                                        <p:tgtEl>
                                          <p:spTgt spid="20"/>
                                        </p:tgtEl>
                                        <p:attrNameLst>
                                          <p:attrName>ppt_x</p:attrName>
                                        </p:attrNameLst>
                                      </p:cBhvr>
                                      <p:tavLst>
                                        <p:tav tm="0">
                                          <p:val>
                                            <p:strVal val="#ppt_x+0.4"/>
                                          </p:val>
                                        </p:tav>
                                        <p:tav tm="100000">
                                          <p:val>
                                            <p:strVal val="#ppt_x-0.05"/>
                                          </p:val>
                                        </p:tav>
                                      </p:tavLst>
                                    </p:anim>
                                    <p:anim calcmode="lin" valueType="num">
                                      <p:cBhvr>
                                        <p:cTn id="57" dur="800" decel="100000" fill="hold"/>
                                        <p:tgtEl>
                                          <p:spTgt spid="20"/>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par>
                                <p:cTn id="60" presetID="12" presetClass="entr" presetSubtype="4"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slide(fromBottom)">
                                      <p:cBhvr>
                                        <p:cTn id="62" dur="500"/>
                                        <p:tgtEl>
                                          <p:spTgt spid="34"/>
                                        </p:tgtEl>
                                      </p:cBhvr>
                                    </p:animEffect>
                                  </p:childTnLst>
                                </p:cTn>
                              </p:par>
                              <p:par>
                                <p:cTn id="63" presetID="12" presetClass="entr" presetSubtype="4"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slide(fromBottom)">
                                      <p:cBhvr>
                                        <p:cTn id="65" dur="500"/>
                                        <p:tgtEl>
                                          <p:spTgt spid="39"/>
                                        </p:tgtEl>
                                      </p:cBhvr>
                                    </p:animEffect>
                                  </p:childTnLst>
                                </p:cTn>
                              </p:par>
                              <p:par>
                                <p:cTn id="66" presetID="12" presetClass="entr" presetSubtype="4" fill="hold" grpId="0" nodeType="withEffect" nodePh="1">
                                  <p:stCondLst>
                                    <p:cond delay="0"/>
                                  </p:stCondLst>
                                  <p:endCondLst>
                                    <p:cond evt="begin" delay="0">
                                      <p:tn val="66"/>
                                    </p:cond>
                                  </p:endCondLst>
                                  <p:childTnLst>
                                    <p:set>
                                      <p:cBhvr>
                                        <p:cTn id="67" dur="1" fill="hold">
                                          <p:stCondLst>
                                            <p:cond delay="0"/>
                                          </p:stCondLst>
                                        </p:cTn>
                                        <p:tgtEl>
                                          <p:spTgt spid="17418"/>
                                        </p:tgtEl>
                                        <p:attrNameLst>
                                          <p:attrName>style.visibility</p:attrName>
                                        </p:attrNameLst>
                                      </p:cBhvr>
                                      <p:to>
                                        <p:strVal val="visible"/>
                                      </p:to>
                                    </p:set>
                                    <p:animEffect transition="in" filter="slide(fromBottom)">
                                      <p:cBhvr>
                                        <p:cTn id="68" dur="500"/>
                                        <p:tgtEl>
                                          <p:spTgt spid="17418"/>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slide(fromBottom)">
                                      <p:cBhvr>
                                        <p:cTn id="71" dur="500"/>
                                        <p:tgtEl>
                                          <p:spTgt spid="36"/>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slide(fromBottom)">
                                      <p:cBhvr>
                                        <p:cTn id="74" dur="500"/>
                                        <p:tgtEl>
                                          <p:spTgt spid="42"/>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slide(fromBottom)">
                                      <p:cBhvr>
                                        <p:cTn id="77" dur="500"/>
                                        <p:tgtEl>
                                          <p:spTgt spid="40"/>
                                        </p:tgtEl>
                                      </p:cBhvr>
                                    </p:animEffect>
                                  </p:childTnLst>
                                </p:cTn>
                              </p:par>
                              <p:par>
                                <p:cTn id="78" presetID="12" presetClass="entr" presetSubtype="4" fill="hold" grpId="0"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slide(fromBottom)">
                                      <p:cBhvr>
                                        <p:cTn id="80" dur="500"/>
                                        <p:tgtEl>
                                          <p:spTgt spid="41"/>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slide(fromBottom)">
                                      <p:cBhvr>
                                        <p:cTn id="83" dur="500"/>
                                        <p:tgtEl>
                                          <p:spTgt spid="33"/>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slide(fromBottom)">
                                      <p:cBhvr>
                                        <p:cTn id="86" dur="500"/>
                                        <p:tgtEl>
                                          <p:spTgt spid="43"/>
                                        </p:tgtEl>
                                      </p:cBhvr>
                                    </p:animEffect>
                                  </p:childTnLst>
                                </p:cTn>
                              </p:par>
                              <p:par>
                                <p:cTn id="87" presetID="12" presetClass="entr" presetSubtype="4"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slide(fromBottom)">
                                      <p:cBhvr>
                                        <p:cTn id="89" dur="500"/>
                                        <p:tgtEl>
                                          <p:spTgt spid="32"/>
                                        </p:tgtEl>
                                      </p:cBhvr>
                                    </p:animEffect>
                                  </p:childTnLst>
                                </p:cTn>
                              </p:par>
                              <p:par>
                                <p:cTn id="90" presetID="12" presetClass="entr" presetSubtype="4"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slide(fromBottom)">
                                      <p:cBhvr>
                                        <p:cTn id="92" dur="500"/>
                                        <p:tgtEl>
                                          <p:spTgt spid="37"/>
                                        </p:tgtEl>
                                      </p:cBhvr>
                                    </p:animEffect>
                                  </p:childTnLst>
                                </p:cTn>
                              </p:par>
                              <p:par>
                                <p:cTn id="93" presetID="12" presetClass="entr" presetSubtype="4"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slide(fromBottom)">
                                      <p:cBhvr>
                                        <p:cTn id="9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p:bldP spid="79886" grpId="0" animBg="1"/>
      <p:bldP spid="79889" grpId="0" animBg="1"/>
      <p:bldP spid="20" grpId="0"/>
      <p:bldP spid="32" grpId="0" animBg="1"/>
      <p:bldP spid="33" grpId="0" animBg="1"/>
      <p:bldP spid="34" grpId="0" animBg="1"/>
      <p:bldP spid="36" grpId="0" animBg="1"/>
      <p:bldP spid="37" grpId="0" animBg="1"/>
      <p:bldP spid="38" grpId="0" animBg="1"/>
      <p:bldP spid="39" grpId="0" animBg="1"/>
      <p:bldP spid="40" grpId="0" animBg="1"/>
      <p:bldP spid="41" grpId="0" animBg="1"/>
      <p:bldP spid="42" grpId="0" animBg="1"/>
      <p:bldP spid="43" grpId="0" animBg="1"/>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Title 272385"/>
          <p:cNvSpPr>
            <a:spLocks noGrp="1"/>
          </p:cNvSpPr>
          <p:nvPr>
            <p:ph type="title" idx="4294967295"/>
          </p:nvPr>
        </p:nvSpPr>
        <p:spPr>
          <a:xfrm>
            <a:off x="457200" y="152400"/>
            <a:ext cx="8229600" cy="685800"/>
          </a:xfrm>
          <a:ln/>
        </p:spPr>
        <p:txBody>
          <a:bodyPr wrap="square" anchor="ctr">
            <a:normAutofit fontScale="90000"/>
          </a:bodyPr>
          <a:lstStyle/>
          <a:p>
            <a:r>
              <a:rPr lang="pt-BR" sz="2400" dirty="0" smtClean="0"/>
              <a:t>- Cuối thập kỷ 80 xung đột sắc tộc và nội chiến xẩy ra ở nhiều nơi.</a:t>
            </a:r>
            <a:r>
              <a:rPr lang="en-US" sz="2400" b="1" dirty="0" smtClean="0"/>
              <a:t/>
            </a:r>
            <a:br>
              <a:rPr lang="en-US" sz="2400" b="1" dirty="0" smtClean="0"/>
            </a:br>
            <a:r>
              <a:rPr lang="pt-BR" sz="2400" dirty="0" smtClean="0"/>
              <a:t>- Đầu thập kỷ 90 châu Phi nợ chồng chất 300 tỉ USD</a:t>
            </a:r>
            <a:endParaRPr lang="en-US" sz="2400" b="1" dirty="0" smtClean="0"/>
          </a:p>
        </p:txBody>
      </p:sp>
      <p:pic>
        <p:nvPicPr>
          <p:cNvPr id="272387" name="Content Placeholder 272386"/>
          <p:cNvPicPr>
            <a:picLocks noGrp="1" noChangeAspect="1"/>
          </p:cNvPicPr>
          <p:nvPr>
            <p:ph idx="4294967295"/>
          </p:nvPr>
        </p:nvPicPr>
        <p:blipFill>
          <a:blip r:embed="rId2">
            <a:extLst/>
          </a:blip>
          <a:srcRect/>
          <a:stretch>
            <a:fillRect/>
          </a:stretch>
        </p:blipFill>
        <p:spPr bwMode="auto">
          <a:xfrm>
            <a:off x="228600" y="838200"/>
            <a:ext cx="4267200" cy="2971800"/>
          </a:xfrm>
          <a:prstGeom prst="rect">
            <a:avLst/>
          </a:prstGeom>
          <a:ln/>
        </p:spPr>
      </p:pic>
      <p:pic>
        <p:nvPicPr>
          <p:cNvPr id="272389" name="Picture 272388"/>
          <p:cNvPicPr>
            <a:picLocks noChangeAspect="1"/>
          </p:cNvPicPr>
          <p:nvPr/>
        </p:nvPicPr>
        <p:blipFill>
          <a:blip r:embed="rId3">
            <a:extLst/>
          </a:blip>
          <a:srcRect/>
          <a:stretch>
            <a:fillRect/>
          </a:stretch>
        </p:blipFill>
        <p:spPr>
          <a:xfrm>
            <a:off x="228600" y="3886200"/>
            <a:ext cx="4267200" cy="2767013"/>
          </a:xfrm>
          <a:prstGeom prst="rect">
            <a:avLst/>
          </a:prstGeom>
          <a:noFill/>
          <a:ln>
            <a:noFill/>
          </a:ln>
        </p:spPr>
      </p:pic>
      <p:pic>
        <p:nvPicPr>
          <p:cNvPr id="272391" name="Picture 272390"/>
          <p:cNvPicPr>
            <a:picLocks noChangeAspect="1"/>
          </p:cNvPicPr>
          <p:nvPr/>
        </p:nvPicPr>
        <p:blipFill>
          <a:blip r:embed="rId4">
            <a:extLst/>
          </a:blip>
          <a:srcRect/>
          <a:stretch>
            <a:fillRect/>
          </a:stretch>
        </p:blipFill>
        <p:spPr>
          <a:xfrm>
            <a:off x="4495800" y="3886200"/>
            <a:ext cx="4648200" cy="2971800"/>
          </a:xfrm>
          <a:prstGeom prst="rect">
            <a:avLst/>
          </a:prstGeom>
          <a:ln/>
        </p:spPr>
      </p:pic>
      <p:pic>
        <p:nvPicPr>
          <p:cNvPr id="1026" name="Picture 2" descr="D:\Hình ảnh, video minh hoạ các bài học\tải xuống.jpg"/>
          <p:cNvPicPr>
            <a:picLocks noChangeAspect="1" noChangeArrowheads="1"/>
          </p:cNvPicPr>
          <p:nvPr/>
        </p:nvPicPr>
        <p:blipFill>
          <a:blip r:embed="rId5"/>
          <a:srcRect/>
          <a:stretch>
            <a:fillRect/>
          </a:stretch>
        </p:blipFill>
        <p:spPr bwMode="auto">
          <a:xfrm>
            <a:off x="4572000" y="838200"/>
            <a:ext cx="4572000" cy="2971800"/>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72386"/>
                                        </p:tgtEl>
                                        <p:attrNameLst>
                                          <p:attrName>style.visibility</p:attrName>
                                        </p:attrNameLst>
                                      </p:cBhvr>
                                      <p:to>
                                        <p:strVal val="visible"/>
                                      </p:to>
                                    </p:set>
                                    <p:animEffect transition="in" filter="wheel(4)">
                                      <p:cBhvr>
                                        <p:cTn id="7" dur="2000"/>
                                        <p:tgtEl>
                                          <p:spTgt spid="272386"/>
                                        </p:tgtEl>
                                      </p:cBhvr>
                                    </p:animEffect>
                                  </p:childTnLst>
                                </p:cTn>
                              </p:par>
                              <p:par>
                                <p:cTn id="8" presetID="21" presetClass="entr" presetSubtype="4" fill="hold" nodeType="withEffect">
                                  <p:stCondLst>
                                    <p:cond delay="0"/>
                                  </p:stCondLst>
                                  <p:childTnLst>
                                    <p:set>
                                      <p:cBhvr>
                                        <p:cTn id="9" dur="1" fill="hold">
                                          <p:stCondLst>
                                            <p:cond delay="0"/>
                                          </p:stCondLst>
                                        </p:cTn>
                                        <p:tgtEl>
                                          <p:spTgt spid="272387"/>
                                        </p:tgtEl>
                                        <p:attrNameLst>
                                          <p:attrName>style.visibility</p:attrName>
                                        </p:attrNameLst>
                                      </p:cBhvr>
                                      <p:to>
                                        <p:strVal val="visible"/>
                                      </p:to>
                                    </p:set>
                                    <p:animEffect transition="in" filter="wheel(4)">
                                      <p:cBhvr>
                                        <p:cTn id="10" dur="2000"/>
                                        <p:tgtEl>
                                          <p:spTgt spid="272387"/>
                                        </p:tgtEl>
                                      </p:cBhvr>
                                    </p:animEffect>
                                  </p:childTnLst>
                                </p:cTn>
                              </p:par>
                              <p:par>
                                <p:cTn id="11" presetID="21" presetClass="entr" presetSubtype="4" fill="hold" nodeType="withEffect">
                                  <p:stCondLst>
                                    <p:cond delay="0"/>
                                  </p:stCondLst>
                                  <p:childTnLst>
                                    <p:set>
                                      <p:cBhvr>
                                        <p:cTn id="12" dur="1" fill="hold">
                                          <p:stCondLst>
                                            <p:cond delay="0"/>
                                          </p:stCondLst>
                                        </p:cTn>
                                        <p:tgtEl>
                                          <p:spTgt spid="272389"/>
                                        </p:tgtEl>
                                        <p:attrNameLst>
                                          <p:attrName>style.visibility</p:attrName>
                                        </p:attrNameLst>
                                      </p:cBhvr>
                                      <p:to>
                                        <p:strVal val="visible"/>
                                      </p:to>
                                    </p:set>
                                    <p:animEffect transition="in" filter="wheel(4)">
                                      <p:cBhvr>
                                        <p:cTn id="13" dur="2000"/>
                                        <p:tgtEl>
                                          <p:spTgt spid="272389"/>
                                        </p:tgtEl>
                                      </p:cBhvr>
                                    </p:animEffect>
                                  </p:childTnLst>
                                </p:cTn>
                              </p:par>
                              <p:par>
                                <p:cTn id="14" presetID="21" presetClass="entr" presetSubtype="4" fill="hold" nodeType="withEffect">
                                  <p:stCondLst>
                                    <p:cond delay="0"/>
                                  </p:stCondLst>
                                  <p:childTnLst>
                                    <p:set>
                                      <p:cBhvr>
                                        <p:cTn id="15" dur="1" fill="hold">
                                          <p:stCondLst>
                                            <p:cond delay="0"/>
                                          </p:stCondLst>
                                        </p:cTn>
                                        <p:tgtEl>
                                          <p:spTgt spid="272391"/>
                                        </p:tgtEl>
                                        <p:attrNameLst>
                                          <p:attrName>style.visibility</p:attrName>
                                        </p:attrNameLst>
                                      </p:cBhvr>
                                      <p:to>
                                        <p:strVal val="visible"/>
                                      </p:to>
                                    </p:set>
                                    <p:animEffect transition="in" filter="wheel(4)">
                                      <p:cBhvr>
                                        <p:cTn id="16" dur="2000"/>
                                        <p:tgtEl>
                                          <p:spTgt spid="272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mages553403_T3"/>
          <p:cNvPicPr>
            <a:picLocks noGrp="1" noChangeAspect="1" noChangeArrowheads="1"/>
          </p:cNvPicPr>
          <p:nvPr>
            <p:ph type="ctrTitle" idx="4294967295"/>
          </p:nvPr>
        </p:nvPicPr>
        <p:blipFill>
          <a:blip r:embed="rId2"/>
          <a:srcRect/>
          <a:stretch>
            <a:fillRect/>
          </a:stretch>
        </p:blipFill>
        <p:spPr bwMode="auto">
          <a:xfrm>
            <a:off x="4267200" y="3962400"/>
            <a:ext cx="4495800" cy="2438400"/>
          </a:xfrm>
        </p:spPr>
      </p:pic>
      <p:pic>
        <p:nvPicPr>
          <p:cNvPr id="40963" name="Picture 3" descr="mas-ruanda%5B1%5D"/>
          <p:cNvPicPr>
            <a:picLocks noGrp="1" noChangeAspect="1" noChangeArrowheads="1"/>
          </p:cNvPicPr>
          <p:nvPr>
            <p:ph type="subTitle" idx="4294967295"/>
          </p:nvPr>
        </p:nvPicPr>
        <p:blipFill>
          <a:blip r:embed="rId3"/>
          <a:srcRect/>
          <a:stretch>
            <a:fillRect/>
          </a:stretch>
        </p:blipFill>
        <p:spPr>
          <a:xfrm>
            <a:off x="4267200" y="1219200"/>
            <a:ext cx="4419600" cy="2743200"/>
          </a:xfrm>
        </p:spPr>
      </p:pic>
      <p:pic>
        <p:nvPicPr>
          <p:cNvPr id="40964" name="Picture 4" descr="chau phi"/>
          <p:cNvPicPr>
            <a:picLocks noChangeAspect="1" noChangeArrowheads="1"/>
          </p:cNvPicPr>
          <p:nvPr/>
        </p:nvPicPr>
        <p:blipFill>
          <a:blip r:embed="rId4"/>
          <a:srcRect/>
          <a:stretch>
            <a:fillRect/>
          </a:stretch>
        </p:blipFill>
        <p:spPr bwMode="auto">
          <a:xfrm>
            <a:off x="762000" y="3911600"/>
            <a:ext cx="3429000" cy="2489200"/>
          </a:xfrm>
          <a:prstGeom prst="rect">
            <a:avLst/>
          </a:prstGeom>
          <a:noFill/>
          <a:ln w="9525">
            <a:noFill/>
            <a:miter lim="800000"/>
            <a:headEnd/>
            <a:tailEnd/>
          </a:ln>
        </p:spPr>
      </p:pic>
      <p:pic>
        <p:nvPicPr>
          <p:cNvPr id="40965" name="Picture 5" descr="CPHI-B6"/>
          <p:cNvPicPr>
            <a:picLocks noChangeAspect="1" noChangeArrowheads="1"/>
          </p:cNvPicPr>
          <p:nvPr/>
        </p:nvPicPr>
        <p:blipFill>
          <a:blip r:embed="rId5"/>
          <a:srcRect t="-1772" r="44067"/>
          <a:stretch>
            <a:fillRect/>
          </a:stretch>
        </p:blipFill>
        <p:spPr bwMode="auto">
          <a:xfrm>
            <a:off x="762000" y="1219200"/>
            <a:ext cx="3352800" cy="2590800"/>
          </a:xfrm>
          <a:prstGeom prst="rect">
            <a:avLst/>
          </a:prstGeom>
          <a:noFill/>
          <a:ln w="9525">
            <a:noFill/>
            <a:miter lim="800000"/>
            <a:headEnd/>
            <a:tailEnd/>
          </a:ln>
        </p:spPr>
      </p:pic>
      <p:sp>
        <p:nvSpPr>
          <p:cNvPr id="40966" name="Text Box 6"/>
          <p:cNvSpPr txBox="1">
            <a:spLocks noChangeArrowheads="1"/>
          </p:cNvSpPr>
          <p:nvPr/>
        </p:nvSpPr>
        <p:spPr bwMode="auto">
          <a:xfrm>
            <a:off x="228600" y="152400"/>
            <a:ext cx="8305800" cy="95410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en-US" sz="2400" b="1" dirty="0">
                <a:solidFill>
                  <a:schemeClr val="bg1"/>
                </a:solidFill>
                <a:latin typeface="Franklin Gothic Book" pitchFamily="34" charset="0"/>
              </a:rPr>
              <a:t> </a:t>
            </a:r>
            <a:r>
              <a:rPr lang="pt-BR" sz="2800" dirty="0" smtClean="0"/>
              <a:t>+ 1/4 dân số đói kinh niên.</a:t>
            </a:r>
            <a:endParaRPr lang="en-US" sz="2800" b="1" dirty="0" smtClean="0"/>
          </a:p>
          <a:p>
            <a:r>
              <a:rPr lang="pt-BR" sz="2800" dirty="0" smtClean="0"/>
              <a:t>+ 32/57 quốc gia nghèo nhất thế giới</a:t>
            </a:r>
            <a:endParaRPr lang="en-US" sz="28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checkerboard(across)">
                                      <p:cBhvr>
                                        <p:cTn id="7" dur="500"/>
                                        <p:tgtEl>
                                          <p:spTgt spid="40964"/>
                                        </p:tgtEl>
                                      </p:cBhvr>
                                    </p:animEffect>
                                  </p:childTnLst>
                                </p:cTn>
                              </p:par>
                              <p:par>
                                <p:cTn id="8" presetID="5" presetClass="entr" presetSubtype="10" fill="hold" nodeType="withEffect">
                                  <p:stCondLst>
                                    <p:cond delay="0"/>
                                  </p:stCondLst>
                                  <p:childTnLst>
                                    <p:set>
                                      <p:cBhvr>
                                        <p:cTn id="9" dur="1" fill="hold">
                                          <p:stCondLst>
                                            <p:cond delay="0"/>
                                          </p:stCondLst>
                                        </p:cTn>
                                        <p:tgtEl>
                                          <p:spTgt spid="40965"/>
                                        </p:tgtEl>
                                        <p:attrNameLst>
                                          <p:attrName>style.visibility</p:attrName>
                                        </p:attrNameLst>
                                      </p:cBhvr>
                                      <p:to>
                                        <p:strVal val="visible"/>
                                      </p:to>
                                    </p:set>
                                    <p:animEffect transition="in" filter="checkerboard(across)">
                                      <p:cBhvr>
                                        <p:cTn id="10" dur="500"/>
                                        <p:tgtEl>
                                          <p:spTgt spid="40965"/>
                                        </p:tgtEl>
                                      </p:cBhvr>
                                    </p:animEffect>
                                  </p:childTnLst>
                                </p:cTn>
                              </p:par>
                              <p:par>
                                <p:cTn id="11" presetID="5" presetClass="entr" presetSubtype="10" fill="hold" nodeType="withEffect">
                                  <p:stCondLst>
                                    <p:cond delay="0"/>
                                  </p:stCondLst>
                                  <p:childTnLst>
                                    <p:set>
                                      <p:cBhvr>
                                        <p:cTn id="12" dur="1" fill="hold">
                                          <p:stCondLst>
                                            <p:cond delay="0"/>
                                          </p:stCondLst>
                                        </p:cTn>
                                        <p:tgtEl>
                                          <p:spTgt spid="40963"/>
                                        </p:tgtEl>
                                        <p:attrNameLst>
                                          <p:attrName>style.visibility</p:attrName>
                                        </p:attrNameLst>
                                      </p:cBhvr>
                                      <p:to>
                                        <p:strVal val="visible"/>
                                      </p:to>
                                    </p:set>
                                    <p:animEffect transition="in" filter="checkerboard(across)">
                                      <p:cBhvr>
                                        <p:cTn id="13" dur="500"/>
                                        <p:tgtEl>
                                          <p:spTgt spid="40963"/>
                                        </p:tgtEl>
                                      </p:cBhvr>
                                    </p:animEffect>
                                  </p:childTnLst>
                                </p:cTn>
                              </p:par>
                              <p:par>
                                <p:cTn id="14" presetID="5" presetClass="entr" presetSubtype="10" fill="hold" nodeType="withEffect">
                                  <p:stCondLst>
                                    <p:cond delay="0"/>
                                  </p:stCondLst>
                                  <p:childTnLst>
                                    <p:set>
                                      <p:cBhvr>
                                        <p:cTn id="15" dur="1" fill="hold">
                                          <p:stCondLst>
                                            <p:cond delay="0"/>
                                          </p:stCondLst>
                                        </p:cTn>
                                        <p:tgtEl>
                                          <p:spTgt spid="40962"/>
                                        </p:tgtEl>
                                        <p:attrNameLst>
                                          <p:attrName>style.visibility</p:attrName>
                                        </p:attrNameLst>
                                      </p:cBhvr>
                                      <p:to>
                                        <p:strVal val="visible"/>
                                      </p:to>
                                    </p:set>
                                    <p:animEffect transition="in" filter="checkerboard(across)">
                                      <p:cBhvr>
                                        <p:cTn id="16" dur="500"/>
                                        <p:tgtEl>
                                          <p:spTgt spid="4096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40966"/>
                                        </p:tgtEl>
                                        <p:attrNameLst>
                                          <p:attrName>style.visibility</p:attrName>
                                        </p:attrNameLst>
                                      </p:cBhvr>
                                      <p:to>
                                        <p:strVal val="visible"/>
                                      </p:to>
                                    </p:set>
                                    <p:animEffect transition="in" filter="box(in)">
                                      <p:cBhvr>
                                        <p:cTn id="21"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Lst>
  </p:timing>
</p:sld>
</file>

<file path=ppt/theme/theme1.xml><?xml version="1.0" encoding="utf-8"?>
<a:theme xmlns:a="http://schemas.openxmlformats.org/drawingml/2006/main" name="Office Theme">
  <a:themeElements>
    <a:clrScheme name="Office">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3047</TotalTime>
  <Words>1304</Words>
  <Application>Microsoft Office PowerPoint</Application>
  <PresentationFormat>On-screen Show (4:3)</PresentationFormat>
  <Paragraphs>140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 </vt:lpstr>
      <vt:lpstr>PowerPoint Presentation</vt:lpstr>
      <vt:lpstr>PowerPoint Presentation</vt:lpstr>
      <vt:lpstr>PowerPoint Presentation</vt:lpstr>
      <vt:lpstr>PowerPoint Presentation</vt:lpstr>
      <vt:lpstr>PowerPoint Presentation</vt:lpstr>
      <vt:lpstr>- Cuối thập kỷ 80 xung đột sắc tộc và nội chiến xẩy ra ở nhiều nơi. - Đầu thập kỷ 90 châu Phi nợ chồng chất 300 tỉ USD</vt:lpstr>
      <vt:lpstr>PowerPoint Presentation</vt:lpstr>
      <vt:lpstr>Đây là hình ảnh của đói nghèo, bệnh tật, xung đột nội chiến, dân số đông đúc và thất học.</vt:lpstr>
      <vt:lpstr>PowerPoint Presentation</vt:lpstr>
      <vt:lpstr>PowerPoint Presentation</vt:lpstr>
      <vt:lpstr>Vài nét về chế độ phân biệt chủng tộc ở Nam Phi: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82</cp:revision>
  <dcterms:created xsi:type="dcterms:W3CDTF">2016-12-09T20:02:54Z</dcterms:created>
  <dcterms:modified xsi:type="dcterms:W3CDTF">2021-08-06T15:14:30Z</dcterms:modified>
</cp:coreProperties>
</file>